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64" r:id="rId3"/>
    <p:sldId id="265" r:id="rId4"/>
    <p:sldId id="267" r:id="rId5"/>
    <p:sldId id="266" r:id="rId6"/>
    <p:sldId id="268" r:id="rId7"/>
    <p:sldId id="269" r:id="rId8"/>
    <p:sldId id="257" r:id="rId9"/>
    <p:sldId id="258" r:id="rId10"/>
    <p:sldId id="259" r:id="rId11"/>
    <p:sldId id="271" r:id="rId12"/>
    <p:sldId id="263" r:id="rId13"/>
    <p:sldId id="273" r:id="rId14"/>
    <p:sldId id="274" r:id="rId15"/>
    <p:sldId id="275" r:id="rId16"/>
    <p:sldId id="276" r:id="rId17"/>
    <p:sldId id="277" r:id="rId18"/>
    <p:sldId id="278" r:id="rId19"/>
    <p:sldId id="279"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napVertSplitter="1" horzBarState="maximized">
    <p:restoredLeft sz="17398" autoAdjust="0"/>
    <p:restoredTop sz="86441" autoAdjust="0"/>
  </p:normalViewPr>
  <p:slideViewPr>
    <p:cSldViewPr snapToGrid="0">
      <p:cViewPr varScale="1">
        <p:scale>
          <a:sx n="96" d="100"/>
          <a:sy n="96" d="100"/>
        </p:scale>
        <p:origin x="67" y="106"/>
      </p:cViewPr>
      <p:guideLst>
        <p:guide orient="horz" pos="2160"/>
        <p:guide pos="3840"/>
      </p:guideLst>
    </p:cSldViewPr>
  </p:slideViewPr>
  <p:outlineViewPr>
    <p:cViewPr>
      <p:scale>
        <a:sx n="33" d="100"/>
        <a:sy n="33" d="100"/>
      </p:scale>
      <p:origin x="264" y="31156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pPr/>
              <a:t>4/25/2025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pPr/>
              <a:t>4/25/2025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pPr/>
              <a:t>4/25/2025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pPr/>
              <a:t>4/25/2025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pPr/>
              <a:t>4/25/2025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pPr/>
              <a:t>4/25/2025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pPr/>
              <a:t>4/25/2025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4/25/2025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4/25/2025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pPr/>
              <a:t>4/25/2025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sguru.org/thank-you-images/" TargetMode="External"/><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nvSpPr>
        <p:spPr>
          <a:xfrm>
            <a:off x="628074" y="129310"/>
            <a:ext cx="10917382" cy="284941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dirty="0">
                <a:ln>
                  <a:solidFill>
                    <a:srgbClr val="FF0000"/>
                  </a:solidFill>
                </a:ln>
                <a:solidFill>
                  <a:srgbClr val="FF0000"/>
                </a:solidFill>
                <a:latin typeface="Times New Roman" panose="02020603050405020304"/>
                <a:cs typeface="Times New Roman" panose="02020603050405020304"/>
              </a:rPr>
              <a:t>BHOJ REDDY ENGINEERING COLLEGE FOR WOMEN</a:t>
            </a:r>
            <a:br>
              <a:rPr lang="en-US" sz="2800" dirty="0">
                <a:ln>
                  <a:solidFill>
                    <a:srgbClr val="FF0000"/>
                  </a:solidFill>
                </a:ln>
                <a:latin typeface="Times New Roman" panose="02020603050405020304" pitchFamily="18" charset="0"/>
                <a:cs typeface="Times New Roman" panose="02020603050405020304" pitchFamily="18" charset="0"/>
              </a:rPr>
            </a:br>
            <a:r>
              <a:rPr lang="en-US" sz="2400" dirty="0">
                <a:ln>
                  <a:solidFill>
                    <a:srgbClr val="FF0000"/>
                  </a:solidFill>
                </a:ln>
                <a:solidFill>
                  <a:srgbClr val="FF0000"/>
                </a:solidFill>
                <a:latin typeface="Times New Roman" panose="02020603050405020304"/>
                <a:cs typeface="Times New Roman" panose="02020603050405020304"/>
              </a:rPr>
              <a:t>DEPARTMENT OF INFORMATION TECHNOLOGY</a:t>
            </a:r>
            <a:br>
              <a:rPr lang="en-US" sz="2400" dirty="0">
                <a:ln>
                  <a:solidFill>
                    <a:srgbClr val="FF0000"/>
                  </a:solidFill>
                </a:ln>
                <a:latin typeface="Times New Roman" panose="02020603050405020304" pitchFamily="18" charset="0"/>
                <a:cs typeface="Times New Roman" panose="02020603050405020304" pitchFamily="18" charset="0"/>
              </a:rPr>
            </a:br>
            <a:r>
              <a:rPr lang="en-US" sz="2400" dirty="0">
                <a:ln>
                  <a:solidFill>
                    <a:srgbClr val="FF0000"/>
                  </a:solidFill>
                </a:ln>
                <a:solidFill>
                  <a:srgbClr val="FF0000"/>
                </a:solidFill>
                <a:latin typeface="Times New Roman" panose="02020603050405020304"/>
                <a:cs typeface="Times New Roman" panose="02020603050405020304"/>
              </a:rPr>
              <a:t>III B Tech. II Sem. A Section Mini Project Abstract Seminar</a:t>
            </a:r>
            <a:br>
              <a:rPr lang="en-US" sz="2400" dirty="0">
                <a:ln>
                  <a:solidFill>
                    <a:srgbClr val="FF0000"/>
                  </a:solidFill>
                </a:ln>
                <a:latin typeface="Times New Roman" panose="02020603050405020304" pitchFamily="18" charset="0"/>
                <a:cs typeface="Times New Roman" panose="02020603050405020304" pitchFamily="18" charset="0"/>
              </a:rPr>
            </a:br>
            <a:r>
              <a:rPr lang="en-US" sz="2400" dirty="0">
                <a:ln>
                  <a:solidFill>
                    <a:srgbClr val="FF0000"/>
                  </a:solidFill>
                </a:ln>
                <a:solidFill>
                  <a:srgbClr val="FF0000"/>
                </a:solidFill>
                <a:latin typeface="Times New Roman" panose="02020603050405020304"/>
                <a:cs typeface="Times New Roman" panose="02020603050405020304"/>
              </a:rPr>
              <a:t>Academic Year 2024-25   Date: 26 - 04 -2025</a:t>
            </a:r>
            <a:br>
              <a:rPr lang="zh-CN" altLang="en-US" sz="1000" dirty="0"/>
            </a:br>
            <a:br>
              <a:rPr lang="en-US" sz="2200" dirty="0">
                <a:latin typeface="Times New Roman" panose="02020603050405020304" pitchFamily="18" charset="0"/>
                <a:cs typeface="Times New Roman" panose="02020603050405020304" pitchFamily="18" charset="0"/>
              </a:rPr>
            </a:br>
            <a:r>
              <a:rPr lang="en-US" sz="2400" dirty="0">
                <a:solidFill>
                  <a:schemeClr val="accent1">
                    <a:lumMod val="50000"/>
                  </a:schemeClr>
                </a:solidFill>
                <a:latin typeface="Times New Roman" panose="02020603050405020304"/>
                <a:cs typeface="Times New Roman" panose="02020603050405020304"/>
              </a:rPr>
              <a:t>Smart Object And Text Detection With Multilingual Translation</a:t>
            </a:r>
          </a:p>
        </p:txBody>
      </p:sp>
      <p:sp>
        <p:nvSpPr>
          <p:cNvPr id="6" name="Subtitle 2"/>
          <p:cNvSpPr>
            <a:spLocks noGrp="1"/>
          </p:cNvSpPr>
          <p:nvPr/>
        </p:nvSpPr>
        <p:spPr>
          <a:xfrm>
            <a:off x="102870" y="2978785"/>
            <a:ext cx="11986260" cy="3476625"/>
          </a:xfrm>
          <a:prstGeom prst="rect">
            <a:avLst/>
          </a:prstGeom>
          <a:ln>
            <a:noFill/>
          </a:ln>
        </p:spPr>
        <p:txBody>
          <a:bodyPr vert="horz" lIns="91440" tIns="45720" rIns="91440" bIns="45720" rtlCol="0" anchor="t">
            <a:normAutofit fontScale="8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0" indent="0" fontAlgn="auto">
              <a:spcAft>
                <a:spcPts val="0"/>
              </a:spcAft>
              <a:buClr>
                <a:schemeClr val="accent3"/>
              </a:buClr>
              <a:buNone/>
            </a:pPr>
            <a:endParaRPr lang="en-IN" sz="2000" dirty="0">
              <a:solidFill>
                <a:srgbClr val="FF9900"/>
              </a:solidFill>
              <a:latin typeface="Times New Roman" panose="02020603050405020304" pitchFamily="18" charset="0"/>
              <a:cs typeface="Times New Roman" panose="02020603050405020304" pitchFamily="18" charset="0"/>
            </a:endParaRPr>
          </a:p>
          <a:p>
            <a:pPr marL="0" indent="0" fontAlgn="auto">
              <a:spcAft>
                <a:spcPts val="0"/>
              </a:spcAft>
              <a:buClr>
                <a:schemeClr val="accent3"/>
              </a:buClr>
              <a:buNone/>
            </a:pPr>
            <a:r>
              <a:rPr lang="en-IN" sz="2000" dirty="0">
                <a:solidFill>
                  <a:srgbClr val="FF9900"/>
                </a:solidFill>
                <a:latin typeface="Times New Roman" panose="02020603050405020304" pitchFamily="18" charset="0"/>
                <a:cs typeface="Times New Roman" panose="02020603050405020304" pitchFamily="18" charset="0"/>
              </a:rPr>
              <a:t>PRESENTED </a:t>
            </a:r>
          </a:p>
          <a:p>
            <a:pPr marL="0" indent="0" fontAlgn="auto">
              <a:spcAft>
                <a:spcPts val="0"/>
              </a:spcAft>
              <a:buClr>
                <a:schemeClr val="accent3"/>
              </a:buClr>
              <a:buNone/>
            </a:pPr>
            <a:r>
              <a:rPr lang="en-IN" sz="2000" dirty="0">
                <a:solidFill>
                  <a:srgbClr val="FF9900"/>
                </a:solidFill>
                <a:latin typeface="Times New Roman" panose="02020603050405020304" pitchFamily="18" charset="0"/>
                <a:cs typeface="Times New Roman" panose="02020603050405020304" pitchFamily="18" charset="0"/>
              </a:rPr>
              <a:t>BY</a:t>
            </a:r>
          </a:p>
          <a:p>
            <a:endParaRPr lang="en-US" sz="2000" b="1" dirty="0">
              <a:solidFill>
                <a:srgbClr val="002060"/>
              </a:solidFill>
              <a:latin typeface="Times New Roman" panose="02020603050405020304" pitchFamily="18" charset="0"/>
              <a:cs typeface="Times New Roman" panose="02020603050405020304" pitchFamily="18" charset="0"/>
            </a:endParaRPr>
          </a:p>
          <a:p>
            <a:r>
              <a:rPr lang="en-US" sz="2200" dirty="0">
                <a:solidFill>
                  <a:srgbClr val="002060"/>
                </a:solidFill>
                <a:latin typeface="Times New Roman" panose="02020603050405020304"/>
                <a:cs typeface="Times New Roman" panose="02020603050405020304"/>
              </a:rPr>
              <a:t>    </a:t>
            </a:r>
            <a:r>
              <a:rPr lang="en-US" sz="2200" dirty="0" err="1">
                <a:solidFill>
                  <a:srgbClr val="002060"/>
                </a:solidFill>
                <a:latin typeface="Times New Roman" panose="02020603050405020304"/>
                <a:cs typeface="Times New Roman" panose="02020603050405020304"/>
              </a:rPr>
              <a:t>Pinjara</a:t>
            </a:r>
            <a:r>
              <a:rPr lang="en-US" sz="2200" dirty="0">
                <a:solidFill>
                  <a:srgbClr val="002060"/>
                </a:solidFill>
                <a:latin typeface="Times New Roman" panose="02020603050405020304"/>
                <a:cs typeface="Times New Roman" panose="02020603050405020304"/>
              </a:rPr>
              <a:t> </a:t>
            </a:r>
            <a:r>
              <a:rPr lang="en-US" sz="2200" dirty="0" err="1">
                <a:solidFill>
                  <a:srgbClr val="002060"/>
                </a:solidFill>
                <a:latin typeface="Times New Roman" panose="02020603050405020304"/>
                <a:cs typeface="Times New Roman" panose="02020603050405020304"/>
              </a:rPr>
              <a:t>Akshita</a:t>
            </a:r>
            <a:r>
              <a:rPr lang="en-US" sz="2200" dirty="0">
                <a:solidFill>
                  <a:srgbClr val="002060"/>
                </a:solidFill>
                <a:latin typeface="Times New Roman" panose="02020603050405020304"/>
                <a:cs typeface="Times New Roman" panose="02020603050405020304"/>
              </a:rPr>
              <a:t>                                 22321A1209</a:t>
            </a:r>
          </a:p>
          <a:p>
            <a:r>
              <a:rPr lang="en-US" sz="2200" dirty="0">
                <a:solidFill>
                  <a:srgbClr val="002060"/>
                </a:solidFill>
                <a:latin typeface="Times New Roman" panose="02020603050405020304"/>
                <a:cs typeface="Times New Roman" panose="02020603050405020304"/>
              </a:rPr>
              <a:t>    Kummari Nandini                            22321A1255</a:t>
            </a:r>
          </a:p>
          <a:p>
            <a:r>
              <a:rPr lang="en-US" sz="2200" dirty="0">
                <a:solidFill>
                  <a:srgbClr val="002060"/>
                </a:solidFill>
                <a:latin typeface="Times New Roman" panose="02020603050405020304"/>
                <a:cs typeface="Times New Roman" panose="02020603050405020304"/>
              </a:rPr>
              <a:t>    Pasupunoor Nishita                          22321A1259</a:t>
            </a:r>
          </a:p>
          <a:p>
            <a:endParaRPr lang="en-US" sz="22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r>
              <a:rPr lang="en-US" sz="2000" dirty="0">
                <a:solidFill>
                  <a:srgbClr val="FF0000"/>
                </a:solidFill>
                <a:latin typeface="Calibri" panose="020F0502020204030204"/>
                <a:cs typeface="Calibri" panose="020F0502020204030204"/>
              </a:rPr>
              <a:t>         </a:t>
            </a:r>
            <a:r>
              <a:rPr lang="en-US" sz="2000" dirty="0">
                <a:solidFill>
                  <a:srgbClr val="FF0000"/>
                </a:solidFill>
                <a:latin typeface="Times New Roman" panose="02020603050405020304"/>
                <a:cs typeface="Times New Roman" panose="02020603050405020304"/>
                <a:sym typeface="+mn-ea"/>
              </a:rPr>
              <a:t>Saleha Farha</a:t>
            </a:r>
            <a:r>
              <a:rPr lang="en-US" sz="2000" dirty="0">
                <a:solidFill>
                  <a:srgbClr val="FF0000"/>
                </a:solidFill>
                <a:latin typeface="Times New Roman" panose="02020603050405020304"/>
                <a:cs typeface="Times New Roman" panose="02020603050405020304"/>
              </a:rPr>
              <a:t>                                             Tasneem </a:t>
            </a:r>
            <a:r>
              <a:rPr lang="en-US" sz="2000" dirty="0" err="1">
                <a:solidFill>
                  <a:srgbClr val="FF0000"/>
                </a:solidFill>
                <a:latin typeface="Times New Roman" panose="02020603050405020304"/>
                <a:cs typeface="Times New Roman" panose="02020603050405020304"/>
              </a:rPr>
              <a:t>Rahath</a:t>
            </a:r>
            <a:r>
              <a:rPr lang="en-US" sz="2000" dirty="0">
                <a:solidFill>
                  <a:srgbClr val="FF0000"/>
                </a:solidFill>
                <a:latin typeface="Times New Roman" panose="02020603050405020304"/>
                <a:cs typeface="Times New Roman" panose="02020603050405020304"/>
              </a:rPr>
              <a:t>                                                       Dr C Muruga</a:t>
            </a:r>
            <a:r>
              <a:rPr lang="en-IN" sz="2000" dirty="0">
                <a:solidFill>
                  <a:srgbClr val="FF0000"/>
                </a:solidFill>
                <a:latin typeface="Times New Roman" panose="02020603050405020304"/>
                <a:cs typeface="Times New Roman" panose="02020603050405020304"/>
              </a:rPr>
              <a:t>mani</a:t>
            </a:r>
          </a:p>
          <a:p>
            <a:r>
              <a:rPr lang="en-IN" sz="2000" dirty="0">
                <a:solidFill>
                  <a:srgbClr val="FF0000"/>
                </a:solidFill>
                <a:latin typeface="Times New Roman" panose="02020603050405020304" pitchFamily="18" charset="0"/>
                <a:cs typeface="Times New Roman" panose="02020603050405020304" pitchFamily="18" charset="0"/>
              </a:rPr>
              <a:t>Project Guide                                              Co Ordinator                                                                   HOD-IT        </a:t>
            </a:r>
          </a:p>
        </p:txBody>
      </p:sp>
      <p:sp>
        <p:nvSpPr>
          <p:cNvPr id="7" name="TextBox 4"/>
          <p:cNvSpPr txBox="1"/>
          <p:nvPr/>
        </p:nvSpPr>
        <p:spPr>
          <a:xfrm>
            <a:off x="10962409" y="115102"/>
            <a:ext cx="1126721" cy="368300"/>
          </a:xfrm>
          <a:prstGeom prst="rect">
            <a:avLst/>
          </a:prstGeom>
          <a:noFill/>
          <a:ln>
            <a:solidFill>
              <a:schemeClr val="tx1"/>
            </a:solidFill>
          </a:ln>
        </p:spPr>
        <p:txBody>
          <a:bodyPr wrap="square" rtlCol="0">
            <a:spAutoFit/>
          </a:bodyPr>
          <a:lstStyle/>
          <a:p>
            <a:r>
              <a:rPr lang="en-IN" dirty="0">
                <a:solidFill>
                  <a:srgbClr val="FF0000"/>
                </a:solidFill>
                <a:latin typeface="Times New Roman" panose="02020603050405020304" pitchFamily="18" charset="0"/>
                <a:cs typeface="Times New Roman" panose="02020603050405020304" pitchFamily="18" charset="0"/>
              </a:rPr>
              <a:t>MP-A-19</a:t>
            </a:r>
            <a:endParaRPr lang="en-US" altLang="en-IN" dirty="0">
              <a:solidFill>
                <a:srgbClr val="FF0000"/>
              </a:solidFill>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stretch>
            <a:fillRect/>
          </a:stretch>
        </p:blipFill>
        <p:spPr>
          <a:xfrm>
            <a:off x="788297" y="485902"/>
            <a:ext cx="853467" cy="919627"/>
          </a:xfrm>
          <a:prstGeom prst="rect">
            <a:avLst/>
          </a:prstGeom>
        </p:spPr>
      </p:pic>
      <p:pic>
        <p:nvPicPr>
          <p:cNvPr id="3" name="Picture 2"/>
          <p:cNvPicPr>
            <a:picLocks noChangeAspect="1"/>
          </p:cNvPicPr>
          <p:nvPr/>
        </p:nvPicPr>
        <p:blipFill>
          <a:blip r:embed="rId3"/>
          <a:stretch>
            <a:fillRect/>
          </a:stretch>
        </p:blipFill>
        <p:spPr>
          <a:xfrm>
            <a:off x="10440402" y="497610"/>
            <a:ext cx="844125" cy="5974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35"/>
            <a:ext cx="10515600" cy="858520"/>
          </a:xfrm>
        </p:spPr>
        <p:txBody>
          <a:bodyPr/>
          <a:lstStyle/>
          <a:p>
            <a:pPr algn="ctr"/>
            <a:r>
              <a:rPr lang="en-US" sz="2800" dirty="0">
                <a:solidFill>
                  <a:srgbClr val="FF0000"/>
                </a:solidFill>
                <a:latin typeface="Times New Roman" panose="02020603050405020304" pitchFamily="18" charset="0"/>
                <a:cs typeface="Times New Roman" panose="02020603050405020304" pitchFamily="18" charset="0"/>
                <a:sym typeface="+mn-ea"/>
              </a:rPr>
              <a:t>MODULES</a:t>
            </a:r>
            <a:endParaRPr lang="en-GB" altLang="en-US" sz="2800" dirty="0"/>
          </a:p>
        </p:txBody>
      </p:sp>
      <p:sp>
        <p:nvSpPr>
          <p:cNvPr id="3" name="Content Placeholder 2"/>
          <p:cNvSpPr>
            <a:spLocks noGrp="1"/>
          </p:cNvSpPr>
          <p:nvPr>
            <p:ph idx="1"/>
          </p:nvPr>
        </p:nvSpPr>
        <p:spPr>
          <a:xfrm>
            <a:off x="938048" y="579667"/>
            <a:ext cx="10817181" cy="7551420"/>
          </a:xfrm>
        </p:spPr>
        <p:txBody>
          <a:bodyPr>
            <a:normAutofit/>
          </a:bodyPr>
          <a:lstStyle/>
          <a:p>
            <a:pPr marL="0" indent="0" algn="just">
              <a:lnSpc>
                <a:spcPct val="150000"/>
              </a:lnSpc>
              <a:buNone/>
            </a:pPr>
            <a:r>
              <a:rPr lang="en-GB" altLang="en-US" sz="2000" b="1" dirty="0">
                <a:latin typeface="Times New Roman" panose="02020603050405020304" pitchFamily="18" charset="0"/>
                <a:cs typeface="Times New Roman" panose="02020603050405020304" pitchFamily="18" charset="0"/>
              </a:rPr>
              <a:t>1.User Interface Module</a:t>
            </a:r>
          </a:p>
          <a:p>
            <a:pPr marL="0" indent="0" algn="just">
              <a:lnSpc>
                <a:spcPct val="150000"/>
              </a:lnSpc>
              <a:buNone/>
            </a:pPr>
            <a:r>
              <a:rPr lang="en-US" sz="2000" b="0" i="0" u="none" strike="noStrike" baseline="0" dirty="0">
                <a:solidFill>
                  <a:srgbClr val="000000"/>
                </a:solidFill>
                <a:latin typeface="Times New Roman" panose="02020603050405020304" pitchFamily="18" charset="0"/>
              </a:rPr>
              <a:t>This module would handle the interaction between the user and the application. </a:t>
            </a:r>
            <a:endParaRPr lang="en-GB" altLang="en-US" sz="2000" dirty="0">
              <a:latin typeface="Times New Roman" panose="02020603050405020304" pitchFamily="18" charset="0"/>
              <a:cs typeface="Times New Roman" panose="02020603050405020304" pitchFamily="18" charset="0"/>
            </a:endParaRPr>
          </a:p>
          <a:p>
            <a:pPr marL="0" indent="0" algn="just">
              <a:lnSpc>
                <a:spcPct val="150000"/>
              </a:lnSpc>
              <a:buNone/>
            </a:pPr>
            <a:r>
              <a:rPr lang="en-US" altLang="en-GB" sz="2000" b="1" dirty="0">
                <a:latin typeface="Times New Roman" panose="02020603050405020304" pitchFamily="18" charset="0"/>
                <a:cs typeface="Times New Roman" panose="02020603050405020304" pitchFamily="18" charset="0"/>
              </a:rPr>
              <a:t>2</a:t>
            </a:r>
            <a:r>
              <a:rPr lang="en-GB" altLang="en-US" sz="2000" b="1" dirty="0">
                <a:latin typeface="Times New Roman" panose="02020603050405020304" pitchFamily="18" charset="0"/>
                <a:cs typeface="Times New Roman" panose="02020603050405020304" pitchFamily="18" charset="0"/>
              </a:rPr>
              <a:t>.Image Processing Module</a:t>
            </a:r>
            <a:r>
              <a:rPr lang="en-GB" altLang="en-US" sz="2000" dirty="0">
                <a:latin typeface="Times New Roman" panose="02020603050405020304" pitchFamily="18" charset="0"/>
                <a:cs typeface="Times New Roman" panose="02020603050405020304" pitchFamily="18" charset="0"/>
              </a:rPr>
              <a:t> </a:t>
            </a:r>
          </a:p>
          <a:p>
            <a:pPr marL="0" indent="0" algn="just">
              <a:lnSpc>
                <a:spcPct val="150000"/>
              </a:lnSpc>
              <a:buNone/>
            </a:pPr>
            <a:r>
              <a:rPr lang="en-US" sz="2000" b="0" i="0" u="none" strike="noStrike" baseline="0" dirty="0">
                <a:solidFill>
                  <a:srgbClr val="000000"/>
                </a:solidFill>
                <a:latin typeface="Times New Roman" panose="02020603050405020304" pitchFamily="18" charset="0"/>
              </a:rPr>
              <a:t>This module would handle the processing of the uploaded images, including object detection, text detection. </a:t>
            </a:r>
            <a:endParaRPr lang="en-GB" altLang="en-US" sz="2000" dirty="0">
              <a:latin typeface="Times New Roman" panose="02020603050405020304" pitchFamily="18" charset="0"/>
              <a:cs typeface="Times New Roman" panose="02020603050405020304" pitchFamily="18" charset="0"/>
            </a:endParaRPr>
          </a:p>
          <a:p>
            <a:pPr marL="0" indent="0" algn="just">
              <a:lnSpc>
                <a:spcPct val="100000"/>
              </a:lnSpc>
              <a:buNone/>
            </a:pPr>
            <a:r>
              <a:rPr lang="en-US" altLang="en-GB" sz="2000" b="1" dirty="0">
                <a:latin typeface="Times New Roman" panose="02020603050405020304" pitchFamily="18" charset="0"/>
                <a:cs typeface="Times New Roman" panose="02020603050405020304" pitchFamily="18" charset="0"/>
                <a:sym typeface="+mn-ea"/>
              </a:rPr>
              <a:t>3</a:t>
            </a:r>
            <a:r>
              <a:rPr lang="en-GB" altLang="en-US" sz="2000" b="1" dirty="0">
                <a:latin typeface="Times New Roman" panose="02020603050405020304" pitchFamily="18" charset="0"/>
                <a:cs typeface="Times New Roman" panose="02020603050405020304" pitchFamily="18" charset="0"/>
                <a:sym typeface="+mn-ea"/>
              </a:rPr>
              <a:t>.Translation Module </a:t>
            </a:r>
          </a:p>
          <a:p>
            <a:pPr marL="0" indent="0" algn="just">
              <a:lnSpc>
                <a:spcPct val="150000"/>
              </a:lnSpc>
              <a:buNone/>
            </a:pPr>
            <a:r>
              <a:rPr lang="en-US" sz="2000" b="0" i="0" u="none" strike="noStrike" baseline="0" dirty="0">
                <a:solidFill>
                  <a:srgbClr val="000000"/>
                </a:solidFill>
                <a:latin typeface="Times New Roman" panose="02020603050405020304" pitchFamily="18" charset="0"/>
              </a:rPr>
              <a:t>This module would handle the translation of the extracted text into the preferred language. </a:t>
            </a:r>
            <a:endParaRPr lang="en-GB" altLang="en-US" sz="2000" b="1"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sym typeface="+mn-ea"/>
              </a:rPr>
              <a:t>By structuring the application in a modular way, each component can be developed and tested independently, making it easier to maintain and update the application over time. </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sym typeface="+mn-ea"/>
              </a:rPr>
              <a:t>Additionally, the use of containerization technology can simplify deployment and scaling, making it easier to accommodate growing user base.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EC78-BE25-4E54-05FB-6E5E01E51376}"/>
              </a:ext>
            </a:extLst>
          </p:cNvPr>
          <p:cNvSpPr>
            <a:spLocks noGrp="1"/>
          </p:cNvSpPr>
          <p:nvPr>
            <p:ph type="title"/>
          </p:nvPr>
        </p:nvSpPr>
        <p:spPr>
          <a:xfrm>
            <a:off x="838200" y="204952"/>
            <a:ext cx="10515600" cy="599089"/>
          </a:xfrm>
        </p:spPr>
        <p:txBody>
          <a:bodyPr>
            <a:normAutofit/>
          </a:bodyPr>
          <a:lstStyle/>
          <a:p>
            <a:pPr algn="ctr"/>
            <a:r>
              <a:rPr lang="en-IN" sz="2800" dirty="0">
                <a:solidFill>
                  <a:srgbClr val="FF0000"/>
                </a:solidFill>
                <a:latin typeface="Times New Roman" panose="02020603050405020304" pitchFamily="18" charset="0"/>
                <a:cs typeface="Times New Roman" panose="02020603050405020304" pitchFamily="18" charset="0"/>
              </a:rPr>
              <a:t>TECHNOLOGY STACK AND DEVELOPMENT PHASE</a:t>
            </a:r>
            <a:endParaRPr lang="en-IN" sz="2800" dirty="0"/>
          </a:p>
        </p:txBody>
      </p:sp>
      <p:sp>
        <p:nvSpPr>
          <p:cNvPr id="3" name="Content Placeholder 2">
            <a:extLst>
              <a:ext uri="{FF2B5EF4-FFF2-40B4-BE49-F238E27FC236}">
                <a16:creationId xmlns:a16="http://schemas.microsoft.com/office/drawing/2014/main" id="{BE93DDBF-400D-A0C0-4EFD-3D1F89358EFB}"/>
              </a:ext>
            </a:extLst>
          </p:cNvPr>
          <p:cNvSpPr>
            <a:spLocks noGrp="1"/>
          </p:cNvSpPr>
          <p:nvPr>
            <p:ph idx="1"/>
          </p:nvPr>
        </p:nvSpPr>
        <p:spPr>
          <a:xfrm>
            <a:off x="782541" y="677916"/>
            <a:ext cx="10515600" cy="5975132"/>
          </a:xfrm>
        </p:spPr>
        <p:txBody>
          <a:bodyPr>
            <a:normAutofit fontScale="25000" lnSpcReduction="20000"/>
          </a:bodyPr>
          <a:lstStyle/>
          <a:p>
            <a:pPr marL="0" indent="0" algn="just">
              <a:lnSpc>
                <a:spcPct val="170000"/>
              </a:lnSpc>
              <a:buNone/>
            </a:pPr>
            <a:r>
              <a:rPr lang="en-US" sz="8000" b="1" dirty="0">
                <a:latin typeface="Times New Roman" panose="02020603050405020304" pitchFamily="18" charset="0"/>
                <a:cs typeface="Times New Roman" panose="02020603050405020304" pitchFamily="18" charset="0"/>
              </a:rPr>
              <a:t>Technology Stack</a:t>
            </a:r>
          </a:p>
          <a:p>
            <a:pPr algn="just">
              <a:lnSpc>
                <a:spcPct val="170000"/>
              </a:lnSpc>
            </a:pPr>
            <a:r>
              <a:rPr lang="en-US" sz="8000" dirty="0">
                <a:latin typeface="Times New Roman" panose="02020603050405020304" pitchFamily="18" charset="0"/>
                <a:cs typeface="Times New Roman" panose="02020603050405020304" pitchFamily="18" charset="0"/>
              </a:rPr>
              <a:t>Node.js: Server-side JavaScript runtime for efficient asynchronous programming.</a:t>
            </a:r>
          </a:p>
          <a:p>
            <a:pPr algn="just">
              <a:lnSpc>
                <a:spcPct val="170000"/>
              </a:lnSpc>
            </a:pPr>
            <a:r>
              <a:rPr lang="en-US" sz="8000" dirty="0">
                <a:latin typeface="Times New Roman" panose="02020603050405020304" pitchFamily="18" charset="0"/>
                <a:cs typeface="Times New Roman" panose="02020603050405020304" pitchFamily="18" charset="0"/>
              </a:rPr>
              <a:t>Express.js: Minimalist web framework for building Node.js applications and APIs.</a:t>
            </a:r>
          </a:p>
          <a:p>
            <a:pPr algn="just">
              <a:lnSpc>
                <a:spcPct val="170000"/>
              </a:lnSpc>
            </a:pPr>
            <a:r>
              <a:rPr lang="en-US" sz="8000" dirty="0">
                <a:latin typeface="Times New Roman" panose="02020603050405020304" pitchFamily="18" charset="0"/>
                <a:cs typeface="Times New Roman" panose="02020603050405020304" pitchFamily="18" charset="0"/>
              </a:rPr>
              <a:t>HTML/</a:t>
            </a:r>
            <a:r>
              <a:rPr lang="en-US" sz="8000" dirty="0" err="1">
                <a:latin typeface="Times New Roman" panose="02020603050405020304" pitchFamily="18" charset="0"/>
                <a:cs typeface="Times New Roman" panose="02020603050405020304" pitchFamily="18" charset="0"/>
              </a:rPr>
              <a:t>CSS,Javascript</a:t>
            </a:r>
            <a:r>
              <a:rPr lang="en-US" sz="8000" dirty="0">
                <a:latin typeface="Times New Roman" panose="02020603050405020304" pitchFamily="18" charset="0"/>
                <a:cs typeface="Times New Roman" panose="02020603050405020304" pitchFamily="18" charset="0"/>
              </a:rPr>
              <a:t>: Markup and Styling languages for structuring and designing applications.</a:t>
            </a:r>
          </a:p>
          <a:p>
            <a:pPr marL="0" indent="0" algn="just">
              <a:lnSpc>
                <a:spcPct val="170000"/>
              </a:lnSpc>
              <a:buNone/>
            </a:pPr>
            <a:r>
              <a:rPr lang="en-US" sz="8000" b="1" dirty="0">
                <a:latin typeface="Times New Roman" panose="02020603050405020304" pitchFamily="18" charset="0"/>
                <a:cs typeface="Times New Roman" panose="02020603050405020304" pitchFamily="18" charset="0"/>
              </a:rPr>
              <a:t>Development Phase</a:t>
            </a:r>
          </a:p>
          <a:p>
            <a:pPr algn="just">
              <a:lnSpc>
                <a:spcPct val="170000"/>
              </a:lnSpc>
            </a:pPr>
            <a:r>
              <a:rPr lang="en-US" sz="8000" dirty="0">
                <a:latin typeface="Times New Roman" panose="02020603050405020304" pitchFamily="18" charset="0"/>
                <a:cs typeface="Times New Roman" panose="02020603050405020304" pitchFamily="18" charset="0"/>
              </a:rPr>
              <a:t>Requirements and Design</a:t>
            </a:r>
          </a:p>
          <a:p>
            <a:pPr algn="just">
              <a:lnSpc>
                <a:spcPct val="170000"/>
              </a:lnSpc>
            </a:pPr>
            <a:r>
              <a:rPr lang="en-US" sz="8000" dirty="0">
                <a:latin typeface="Times New Roman" panose="02020603050405020304" pitchFamily="18" charset="0"/>
                <a:cs typeface="Times New Roman" panose="02020603050405020304" pitchFamily="18" charset="0"/>
              </a:rPr>
              <a:t>Frontend Development</a:t>
            </a:r>
          </a:p>
          <a:p>
            <a:pPr algn="just">
              <a:lnSpc>
                <a:spcPct val="170000"/>
              </a:lnSpc>
            </a:pPr>
            <a:r>
              <a:rPr lang="en-US" sz="8000" dirty="0">
                <a:latin typeface="Times New Roman" panose="02020603050405020304" pitchFamily="18" charset="0"/>
                <a:cs typeface="Times New Roman" panose="02020603050405020304" pitchFamily="18" charset="0"/>
              </a:rPr>
              <a:t>API Integration</a:t>
            </a:r>
          </a:p>
          <a:p>
            <a:pPr algn="just">
              <a:lnSpc>
                <a:spcPct val="170000"/>
              </a:lnSpc>
            </a:pPr>
            <a:r>
              <a:rPr lang="en-US" sz="8000" dirty="0">
                <a:latin typeface="Times New Roman" panose="02020603050405020304" pitchFamily="18" charset="0"/>
                <a:cs typeface="Times New Roman" panose="02020603050405020304" pitchFamily="18" charset="0"/>
              </a:rPr>
              <a:t>Testing and Refining</a:t>
            </a:r>
          </a:p>
          <a:p>
            <a:pPr marL="0" indent="0" algn="just">
              <a:lnSpc>
                <a:spcPct val="170000"/>
              </a:lnSpc>
              <a:buNone/>
            </a:pPr>
            <a:endParaRPr lang="en-US" sz="8000" dirty="0">
              <a:latin typeface="Times New Roman" panose="02020603050405020304" pitchFamily="18" charset="0"/>
              <a:cs typeface="Times New Roman" panose="02020603050405020304" pitchFamily="18" charset="0"/>
            </a:endParaRPr>
          </a:p>
          <a:p>
            <a:pPr algn="just">
              <a:lnSpc>
                <a:spcPct val="170000"/>
              </a:lnSpc>
            </a:pPr>
            <a:endParaRPr lang="en-US" sz="8000" dirty="0">
              <a:latin typeface="Times New Roman" panose="02020603050405020304" pitchFamily="18" charset="0"/>
              <a:cs typeface="Times New Roman" panose="02020603050405020304" pitchFamily="18" charset="0"/>
            </a:endParaRPr>
          </a:p>
          <a:p>
            <a:pPr algn="just"/>
            <a:endParaRPr lang="en-US" sz="8000" dirty="0">
              <a:latin typeface="Times New Roman" panose="02020603050405020304" pitchFamily="18" charset="0"/>
              <a:cs typeface="Times New Roman" panose="02020603050405020304" pitchFamily="18" charset="0"/>
            </a:endParaRPr>
          </a:p>
          <a:p>
            <a:pPr marL="0" indent="0">
              <a:buNone/>
            </a:pPr>
            <a:endParaRPr lang="en-IN" sz="2200" dirty="0"/>
          </a:p>
        </p:txBody>
      </p:sp>
    </p:spTree>
    <p:extLst>
      <p:ext uri="{BB962C8B-B14F-4D97-AF65-F5344CB8AC3E}">
        <p14:creationId xmlns:p14="http://schemas.microsoft.com/office/powerpoint/2010/main" val="3697465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141730"/>
          </a:xfrm>
        </p:spPr>
        <p:txBody>
          <a:bodyPr/>
          <a:lstStyle/>
          <a:p>
            <a:pPr algn="ctr"/>
            <a:r>
              <a:rPr lang="en-US" sz="2800" dirty="0">
                <a:solidFill>
                  <a:srgbClr val="FF0000"/>
                </a:solidFill>
                <a:latin typeface="Times New Roman" panose="02020603050405020304" pitchFamily="18" charset="0"/>
                <a:cs typeface="Times New Roman" panose="02020603050405020304" pitchFamily="18" charset="0"/>
                <a:sym typeface="+mn-ea"/>
              </a:rPr>
              <a:t>COMPUTATIONAL RESOURCES</a:t>
            </a:r>
            <a:endParaRPr lang="en-GB" altLang="en-US" sz="2800" dirty="0"/>
          </a:p>
        </p:txBody>
      </p:sp>
      <p:sp>
        <p:nvSpPr>
          <p:cNvPr id="3" name="Content Placeholder 2"/>
          <p:cNvSpPr>
            <a:spLocks noGrp="1"/>
          </p:cNvSpPr>
          <p:nvPr>
            <p:ph idx="1"/>
          </p:nvPr>
        </p:nvSpPr>
        <p:spPr>
          <a:xfrm>
            <a:off x="895854" y="864673"/>
            <a:ext cx="10168890" cy="5721350"/>
          </a:xfrm>
        </p:spPr>
        <p:txBody>
          <a:bodyPr>
            <a:normAutofit fontScale="92500" lnSpcReduction="10000"/>
          </a:bodyPr>
          <a:lstStyle/>
          <a:p>
            <a:pPr marL="0" indent="0" algn="just">
              <a:lnSpc>
                <a:spcPct val="150000"/>
              </a:lnSpc>
              <a:buNone/>
            </a:pPr>
            <a:r>
              <a:rPr lang="en-GB" altLang="en-US" sz="2200" b="1" dirty="0">
                <a:latin typeface="Times New Roman" panose="02020603050405020304" pitchFamily="18" charset="0"/>
                <a:cs typeface="Times New Roman" panose="02020603050405020304" pitchFamily="18" charset="0"/>
              </a:rPr>
              <a:t>Hardware Requirements: </a:t>
            </a:r>
          </a:p>
          <a:p>
            <a:pPr lvl="1" algn="just">
              <a:lnSpc>
                <a:spcPct val="150000"/>
              </a:lnSpc>
            </a:pPr>
            <a:r>
              <a:rPr lang="en-GB" altLang="en-US" sz="2200" dirty="0">
                <a:latin typeface="Times New Roman" panose="02020603050405020304" pitchFamily="18" charset="0"/>
                <a:cs typeface="Times New Roman" panose="02020603050405020304" pitchFamily="18" charset="0"/>
              </a:rPr>
              <a:t>Processor                                            </a:t>
            </a:r>
            <a:r>
              <a:rPr lang="en-US" altLang="en-GB" sz="2200" dirty="0">
                <a:latin typeface="Times New Roman" panose="02020603050405020304" pitchFamily="18" charset="0"/>
                <a:cs typeface="Times New Roman" panose="02020603050405020304" pitchFamily="18" charset="0"/>
              </a:rPr>
              <a:t> </a:t>
            </a:r>
            <a:r>
              <a:rPr lang="en-GB" altLang="en-US" sz="2200" dirty="0">
                <a:latin typeface="Times New Roman" panose="02020603050405020304" pitchFamily="18" charset="0"/>
                <a:cs typeface="Times New Roman" panose="02020603050405020304" pitchFamily="18" charset="0"/>
              </a:rPr>
              <a:t>  : Intel i5 or i7,</a:t>
            </a:r>
            <a:r>
              <a:rPr lang="en-US" sz="2200" dirty="0">
                <a:latin typeface="Times New Roman" panose="02020603050405020304" pitchFamily="18" charset="0"/>
                <a:cs typeface="Times New Roman" panose="02020603050405020304" pitchFamily="18" charset="0"/>
                <a:sym typeface="+mn-ea"/>
              </a:rPr>
              <a:t> clock speed of </a:t>
            </a:r>
            <a:r>
              <a:rPr lang="en-US" sz="2200" dirty="0" err="1">
                <a:latin typeface="Times New Roman" panose="02020603050405020304" pitchFamily="18" charset="0"/>
                <a:cs typeface="Times New Roman" panose="02020603050405020304" pitchFamily="18" charset="0"/>
                <a:sym typeface="+mn-ea"/>
              </a:rPr>
              <a:t>atleast</a:t>
            </a:r>
            <a:r>
              <a:rPr lang="en-US" sz="2200" dirty="0">
                <a:latin typeface="Times New Roman" panose="02020603050405020304" pitchFamily="18" charset="0"/>
                <a:cs typeface="Times New Roman" panose="02020603050405020304" pitchFamily="18" charset="0"/>
                <a:sym typeface="+mn-ea"/>
              </a:rPr>
              <a:t> 2.4 GHz</a:t>
            </a:r>
            <a:r>
              <a:rPr lang="en-GB" altLang="en-US" sz="2200" dirty="0">
                <a:latin typeface="Times New Roman" panose="02020603050405020304" pitchFamily="18" charset="0"/>
                <a:cs typeface="Times New Roman" panose="02020603050405020304" pitchFamily="18" charset="0"/>
              </a:rPr>
              <a:t>  </a:t>
            </a:r>
          </a:p>
          <a:p>
            <a:pPr lvl="1" algn="just">
              <a:lnSpc>
                <a:spcPct val="150000"/>
              </a:lnSpc>
            </a:pPr>
            <a:r>
              <a:rPr lang="en-GB" altLang="en-US" sz="2200" dirty="0">
                <a:latin typeface="Times New Roman" panose="02020603050405020304" pitchFamily="18" charset="0"/>
                <a:cs typeface="Times New Roman" panose="02020603050405020304" pitchFamily="18" charset="0"/>
              </a:rPr>
              <a:t>RAM                                                    </a:t>
            </a:r>
            <a:r>
              <a:rPr lang="en-US" altLang="en-GB" sz="2200" dirty="0">
                <a:latin typeface="Times New Roman" panose="02020603050405020304" pitchFamily="18" charset="0"/>
                <a:cs typeface="Times New Roman" panose="02020603050405020304" pitchFamily="18" charset="0"/>
              </a:rPr>
              <a:t> </a:t>
            </a:r>
            <a:r>
              <a:rPr lang="en-GB" altLang="en-US" sz="2200" dirty="0">
                <a:latin typeface="Times New Roman" panose="02020603050405020304" pitchFamily="18" charset="0"/>
                <a:cs typeface="Times New Roman" panose="02020603050405020304" pitchFamily="18" charset="0"/>
              </a:rPr>
              <a:t>: </a:t>
            </a:r>
            <a:r>
              <a:rPr lang="en-US" altLang="en-US" sz="2200" dirty="0">
                <a:latin typeface="Times New Roman" panose="02020603050405020304" pitchFamily="18" charset="0"/>
                <a:cs typeface="Times New Roman" panose="02020603050405020304" pitchFamily="18" charset="0"/>
              </a:rPr>
              <a:t>4</a:t>
            </a:r>
            <a:r>
              <a:rPr lang="en-GB" altLang="en-US" sz="2200" dirty="0">
                <a:latin typeface="Times New Roman" panose="02020603050405020304" pitchFamily="18" charset="0"/>
                <a:cs typeface="Times New Roman" panose="02020603050405020304" pitchFamily="18" charset="0"/>
              </a:rPr>
              <a:t>GB </a:t>
            </a:r>
            <a:r>
              <a:rPr lang="en-US" sz="2200" dirty="0">
                <a:latin typeface="Times New Roman" panose="02020603050405020304" pitchFamily="18" charset="0"/>
                <a:cs typeface="Times New Roman" panose="02020603050405020304" pitchFamily="18" charset="0"/>
                <a:sym typeface="+mn-ea"/>
              </a:rPr>
              <a:t>is recommended </a:t>
            </a:r>
          </a:p>
          <a:p>
            <a:pPr lvl="1" algn="just">
              <a:lnSpc>
                <a:spcPct val="150000"/>
              </a:lnSpc>
            </a:pPr>
            <a:r>
              <a:rPr lang="en-GB" altLang="en-US" sz="2200" dirty="0">
                <a:latin typeface="Times New Roman" panose="02020603050405020304" pitchFamily="18" charset="0"/>
                <a:cs typeface="Times New Roman" panose="02020603050405020304" pitchFamily="18" charset="0"/>
              </a:rPr>
              <a:t>Storage                                                 </a:t>
            </a:r>
            <a:r>
              <a:rPr lang="en-US" altLang="en-GB" sz="2200" dirty="0">
                <a:latin typeface="Times New Roman" panose="02020603050405020304" pitchFamily="18" charset="0"/>
                <a:cs typeface="Times New Roman" panose="02020603050405020304" pitchFamily="18" charset="0"/>
              </a:rPr>
              <a:t> </a:t>
            </a:r>
            <a:r>
              <a:rPr lang="en-GB" altLang="en-US" sz="2200" dirty="0">
                <a:latin typeface="Times New Roman" panose="02020603050405020304" pitchFamily="18" charset="0"/>
                <a:cs typeface="Times New Roman" panose="02020603050405020304" pitchFamily="18" charset="0"/>
              </a:rPr>
              <a:t>: </a:t>
            </a:r>
            <a:r>
              <a:rPr lang="en-US" altLang="en-GB" sz="2200" dirty="0">
                <a:latin typeface="Times New Roman" panose="02020603050405020304" pitchFamily="18" charset="0"/>
                <a:cs typeface="Times New Roman" panose="02020603050405020304" pitchFamily="18" charset="0"/>
              </a:rPr>
              <a:t>250</a:t>
            </a:r>
            <a:r>
              <a:rPr lang="en-GB" altLang="en-US" sz="2200" dirty="0">
                <a:latin typeface="Times New Roman" panose="02020603050405020304" pitchFamily="18" charset="0"/>
                <a:cs typeface="Times New Roman" panose="02020603050405020304" pitchFamily="18" charset="0"/>
              </a:rPr>
              <a:t> GB </a:t>
            </a:r>
            <a:r>
              <a:rPr lang="en-US" sz="2200" dirty="0">
                <a:latin typeface="Times New Roman" panose="02020603050405020304" pitchFamily="18" charset="0"/>
                <a:cs typeface="Times New Roman" panose="02020603050405020304" pitchFamily="18" charset="0"/>
                <a:sym typeface="+mn-ea"/>
              </a:rPr>
              <a:t>SSD is recommended </a:t>
            </a:r>
          </a:p>
          <a:p>
            <a:pPr lvl="1" algn="just">
              <a:lnSpc>
                <a:spcPct val="150000"/>
              </a:lnSpc>
            </a:pPr>
            <a:r>
              <a:rPr lang="en-US" altLang="en-US" sz="2200" dirty="0">
                <a:latin typeface="Times New Roman" panose="02020603050405020304" pitchFamily="18" charset="0"/>
                <a:cs typeface="Times New Roman" panose="02020603050405020304" pitchFamily="18" charset="0"/>
                <a:sym typeface="+mn-ea"/>
              </a:rPr>
              <a:t>Graphic Card                                        : </a:t>
            </a:r>
            <a:r>
              <a:rPr lang="en-US" sz="2200" dirty="0">
                <a:latin typeface="Times New Roman" panose="02020603050405020304" pitchFamily="18" charset="0"/>
                <a:cs typeface="Times New Roman" panose="02020603050405020304" pitchFamily="18" charset="0"/>
                <a:sym typeface="+mn-ea"/>
              </a:rPr>
              <a:t>Minimum of 2 GB VRAM </a:t>
            </a:r>
            <a:endParaRPr lang="en-GB" altLang="en-US" sz="2200" dirty="0">
              <a:latin typeface="Times New Roman" panose="02020603050405020304" pitchFamily="18" charset="0"/>
              <a:cs typeface="Times New Roman" panose="02020603050405020304" pitchFamily="18" charset="0"/>
            </a:endParaRPr>
          </a:p>
          <a:p>
            <a:pPr lvl="1" algn="just">
              <a:lnSpc>
                <a:spcPct val="150000"/>
              </a:lnSpc>
            </a:pPr>
            <a:r>
              <a:rPr lang="en-GB" altLang="en-US" sz="2200" dirty="0">
                <a:latin typeface="Times New Roman" panose="02020603050405020304" pitchFamily="18" charset="0"/>
                <a:cs typeface="Times New Roman" panose="02020603050405020304" pitchFamily="18" charset="0"/>
              </a:rPr>
              <a:t>Operating System                                 : Windows 10, or macOS, or Android </a:t>
            </a:r>
          </a:p>
          <a:p>
            <a:pPr marL="0" indent="0" algn="just">
              <a:lnSpc>
                <a:spcPct val="150000"/>
              </a:lnSpc>
              <a:buNone/>
            </a:pPr>
            <a:r>
              <a:rPr lang="en-GB" altLang="en-US" sz="2200" b="1" dirty="0">
                <a:latin typeface="Times New Roman" panose="02020603050405020304" pitchFamily="18" charset="0"/>
                <a:cs typeface="Times New Roman" panose="02020603050405020304" pitchFamily="18" charset="0"/>
              </a:rPr>
              <a:t>Software Requirements: </a:t>
            </a:r>
          </a:p>
          <a:p>
            <a:pPr lvl="1" algn="just">
              <a:lnSpc>
                <a:spcPct val="150000"/>
              </a:lnSpc>
            </a:pPr>
            <a:r>
              <a:rPr lang="en-US" sz="2200" dirty="0">
                <a:latin typeface="Times New Roman" panose="02020603050405020304" pitchFamily="18" charset="0"/>
                <a:cs typeface="Times New Roman" panose="02020603050405020304" pitchFamily="18" charset="0"/>
              </a:rPr>
              <a:t>Google Cloud Vision API </a:t>
            </a:r>
          </a:p>
          <a:p>
            <a:pPr lvl="1" algn="just">
              <a:lnSpc>
                <a:spcPct val="150000"/>
              </a:lnSpc>
            </a:pPr>
            <a:r>
              <a:rPr lang="en-US" sz="2200" dirty="0">
                <a:latin typeface="Times New Roman" panose="02020603050405020304" pitchFamily="18" charset="0"/>
                <a:cs typeface="Times New Roman" panose="02020603050405020304" pitchFamily="18" charset="0"/>
              </a:rPr>
              <a:t>Google Translate API </a:t>
            </a:r>
          </a:p>
          <a:p>
            <a:pPr lvl="1" algn="just">
              <a:lnSpc>
                <a:spcPct val="150000"/>
              </a:lnSpc>
            </a:pPr>
            <a:r>
              <a:rPr lang="en-US" sz="2200" dirty="0">
                <a:latin typeface="Times New Roman" panose="02020603050405020304" pitchFamily="18" charset="0"/>
                <a:cs typeface="Times New Roman" panose="02020603050405020304" pitchFamily="18" charset="0"/>
              </a:rPr>
              <a:t>Landmark Detection</a:t>
            </a:r>
          </a:p>
          <a:p>
            <a:pPr lvl="1" algn="just">
              <a:lnSpc>
                <a:spcPct val="150000"/>
              </a:lnSpc>
            </a:pPr>
            <a:r>
              <a:rPr lang="en-US" sz="2200" dirty="0">
                <a:latin typeface="Times New Roman" panose="02020603050405020304" pitchFamily="18" charset="0"/>
                <a:cs typeface="Times New Roman" panose="02020603050405020304" pitchFamily="18" charset="0"/>
              </a:rPr>
              <a:t>Programming languages </a:t>
            </a:r>
            <a:endParaRPr lang="en-IN" sz="2200" dirty="0">
              <a:latin typeface="Times New Roman" panose="02020603050405020304" pitchFamily="18" charset="0"/>
              <a:cs typeface="Times New Roman" panose="02020603050405020304" pitchFamily="18" charset="0"/>
            </a:endParaRPr>
          </a:p>
          <a:p>
            <a:pPr lvl="1">
              <a:lnSpc>
                <a:spcPct val="150000"/>
              </a:lnSpc>
            </a:pPr>
            <a:endParaRPr lang="en-GB"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9571"/>
            <a:ext cx="10515600" cy="546409"/>
          </a:xfrm>
        </p:spPr>
        <p:txBody>
          <a:bodyPr>
            <a:normAutofit/>
          </a:bodyPr>
          <a:lstStyle/>
          <a:p>
            <a:pPr algn="ctr"/>
            <a:r>
              <a:rPr lang="en-US" sz="2800" dirty="0">
                <a:solidFill>
                  <a:srgbClr val="FF0000"/>
                </a:solidFill>
                <a:latin typeface="Times New Roman" pitchFamily="18" charset="0"/>
                <a:cs typeface="Times New Roman" pitchFamily="18" charset="0"/>
              </a:rPr>
              <a:t>TECHNICAL  ARCHITECTURE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632829" y="1009816"/>
            <a:ext cx="8586439" cy="5198951"/>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9571"/>
            <a:ext cx="10515600" cy="579863"/>
          </a:xfrm>
        </p:spPr>
        <p:txBody>
          <a:bodyPr>
            <a:normAutofit/>
          </a:bodyPr>
          <a:lstStyle/>
          <a:p>
            <a:pPr algn="ctr"/>
            <a:r>
              <a:rPr lang="en-US" sz="2800" dirty="0">
                <a:solidFill>
                  <a:srgbClr val="FF0000"/>
                </a:solidFill>
                <a:latin typeface="Times New Roman" pitchFamily="18" charset="0"/>
                <a:cs typeface="Times New Roman" pitchFamily="18" charset="0"/>
              </a:rPr>
              <a:t>SYSTEM ARCHITECTURE</a:t>
            </a:r>
          </a:p>
        </p:txBody>
      </p:sp>
      <p:pic>
        <p:nvPicPr>
          <p:cNvPr id="4" name="Content Placeholder 3"/>
          <p:cNvPicPr>
            <a:picLocks noGrp="1" noChangeAspect="1"/>
          </p:cNvPicPr>
          <p:nvPr>
            <p:ph idx="1"/>
          </p:nvPr>
        </p:nvPicPr>
        <p:blipFill>
          <a:blip r:embed="rId2"/>
          <a:stretch>
            <a:fillRect/>
          </a:stretch>
        </p:blipFill>
        <p:spPr>
          <a:xfrm>
            <a:off x="1639229" y="1103972"/>
            <a:ext cx="9065941" cy="47933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71250" y="223025"/>
            <a:ext cx="10515600" cy="557560"/>
          </a:xfrm>
        </p:spPr>
        <p:txBody>
          <a:bodyPr>
            <a:normAutofit/>
          </a:bodyPr>
          <a:lstStyle/>
          <a:p>
            <a:pPr algn="ctr"/>
            <a:r>
              <a:rPr lang="en-US" sz="2800" dirty="0">
                <a:solidFill>
                  <a:srgbClr val="FF0000"/>
                </a:solidFill>
                <a:latin typeface="Times New Roman" pitchFamily="18" charset="0"/>
                <a:cs typeface="Times New Roman" pitchFamily="18" charset="0"/>
              </a:rPr>
              <a:t>UML DIAGRAMS</a:t>
            </a:r>
          </a:p>
        </p:txBody>
      </p:sp>
      <p:sp>
        <p:nvSpPr>
          <p:cNvPr id="3" name="Content Placeholder 2"/>
          <p:cNvSpPr>
            <a:spLocks noGrp="1"/>
          </p:cNvSpPr>
          <p:nvPr>
            <p:ph idx="1"/>
          </p:nvPr>
        </p:nvSpPr>
        <p:spPr>
          <a:xfrm>
            <a:off x="838200" y="936702"/>
            <a:ext cx="10515600" cy="5240261"/>
          </a:xfrm>
        </p:spPr>
        <p:txBody>
          <a:bodyPr>
            <a:normAutofit/>
          </a:bodyPr>
          <a:lstStyle/>
          <a:p>
            <a:pPr>
              <a:buNone/>
            </a:pPr>
            <a:r>
              <a:rPr lang="en-US" sz="2200" u="sng" dirty="0">
                <a:solidFill>
                  <a:srgbClr val="FF0000"/>
                </a:solidFill>
                <a:latin typeface="Times New Roman" pitchFamily="18" charset="0"/>
                <a:cs typeface="Times New Roman" pitchFamily="18" charset="0"/>
              </a:rPr>
              <a:t>Use case diagram:</a:t>
            </a:r>
          </a:p>
          <a:p>
            <a:pPr>
              <a:buNone/>
            </a:pPr>
            <a:endParaRPr lang="en-US" sz="2200" u="sng" dirty="0">
              <a:solidFill>
                <a:srgbClr val="FF0000"/>
              </a:solidFill>
              <a:latin typeface="Times New Roman" pitchFamily="18" charset="0"/>
              <a:cs typeface="Times New Roman" pitchFamily="18" charset="0"/>
            </a:endParaRPr>
          </a:p>
        </p:txBody>
      </p:sp>
      <p:pic>
        <p:nvPicPr>
          <p:cNvPr id="4" name="Picture 3"/>
          <p:cNvPicPr>
            <a:picLocks noChangeAspect="1"/>
          </p:cNvPicPr>
          <p:nvPr/>
        </p:nvPicPr>
        <p:blipFill>
          <a:blip r:embed="rId2"/>
          <a:stretch>
            <a:fillRect/>
          </a:stretch>
        </p:blipFill>
        <p:spPr>
          <a:xfrm>
            <a:off x="1014761" y="1343609"/>
            <a:ext cx="10069551" cy="4889924"/>
          </a:xfrm>
          <a:prstGeom prst="rect">
            <a:avLst/>
          </a:prstGeom>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71577"/>
          </a:xfrm>
        </p:spPr>
        <p:txBody>
          <a:bodyPr>
            <a:normAutofit/>
          </a:bodyPr>
          <a:lstStyle/>
          <a:p>
            <a:r>
              <a:rPr lang="en-US" sz="2200" u="sng" dirty="0">
                <a:solidFill>
                  <a:srgbClr val="FF0000"/>
                </a:solidFill>
                <a:latin typeface="Times New Roman" pitchFamily="18" charset="0"/>
                <a:cs typeface="Times New Roman" pitchFamily="18" charset="0"/>
              </a:rPr>
              <a:t>Class diagram:</a:t>
            </a:r>
          </a:p>
        </p:txBody>
      </p:sp>
      <p:pic>
        <p:nvPicPr>
          <p:cNvPr id="4"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2820" y="1103312"/>
            <a:ext cx="10024946" cy="5464755"/>
          </a:xfr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9636"/>
          </a:xfrm>
        </p:spPr>
        <p:txBody>
          <a:bodyPr>
            <a:normAutofit/>
          </a:bodyPr>
          <a:lstStyle/>
          <a:p>
            <a:r>
              <a:rPr lang="en-US" sz="2200" u="sng" dirty="0">
                <a:solidFill>
                  <a:srgbClr val="FF0000"/>
                </a:solidFill>
                <a:latin typeface="Times New Roman" pitchFamily="18" charset="0"/>
                <a:cs typeface="Times New Roman" pitchFamily="18" charset="0"/>
              </a:rPr>
              <a:t>Sequence diagram:</a:t>
            </a: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900362" y="992459"/>
            <a:ext cx="7816132" cy="5184504"/>
          </a:xfr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05031"/>
          </a:xfrm>
        </p:spPr>
        <p:txBody>
          <a:bodyPr>
            <a:normAutofit/>
          </a:bodyPr>
          <a:lstStyle/>
          <a:p>
            <a:r>
              <a:rPr lang="en-US" sz="2200" u="sng" dirty="0">
                <a:solidFill>
                  <a:srgbClr val="FF0000"/>
                </a:solidFill>
                <a:latin typeface="Times New Roman" pitchFamily="18" charset="0"/>
                <a:cs typeface="Times New Roman" pitchFamily="18" charset="0"/>
              </a:rPr>
              <a:t>Activity diagram:</a:t>
            </a:r>
          </a:p>
        </p:txBody>
      </p:sp>
      <p:pic>
        <p:nvPicPr>
          <p:cNvPr id="4" name="Content Placeholder 3"/>
          <p:cNvPicPr>
            <a:picLocks noGrp="1" noChangeAspect="1"/>
          </p:cNvPicPr>
          <p:nvPr>
            <p:ph idx="1"/>
          </p:nvPr>
        </p:nvPicPr>
        <p:blipFill>
          <a:blip r:embed="rId2"/>
          <a:stretch>
            <a:fillRect/>
          </a:stretch>
        </p:blipFill>
        <p:spPr>
          <a:xfrm>
            <a:off x="2553628" y="914400"/>
            <a:ext cx="5809785" cy="5597912"/>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6542"/>
          </a:xfrm>
        </p:spPr>
        <p:txBody>
          <a:bodyPr>
            <a:normAutofit/>
          </a:bodyPr>
          <a:lstStyle/>
          <a:p>
            <a:r>
              <a:rPr lang="en-US" sz="2200" u="sng" dirty="0">
                <a:solidFill>
                  <a:srgbClr val="FF0000"/>
                </a:solidFill>
                <a:latin typeface="Times New Roman" pitchFamily="18" charset="0"/>
                <a:cs typeface="Times New Roman" pitchFamily="18" charset="0"/>
              </a:rPr>
              <a:t>ER diagram:</a:t>
            </a:r>
          </a:p>
        </p:txBody>
      </p:sp>
      <p:pic>
        <p:nvPicPr>
          <p:cNvPr id="6" name="Content Placeholder 5" descr="ChatGPT Image Apr 24, 2025, 03_13_03 PM.png"/>
          <p:cNvPicPr>
            <a:picLocks noGrp="1" noChangeAspect="1"/>
          </p:cNvPicPr>
          <p:nvPr>
            <p:ph idx="1"/>
          </p:nvPr>
        </p:nvPicPr>
        <p:blipFill>
          <a:blip r:embed="rId2"/>
          <a:stretch>
            <a:fillRect/>
          </a:stretch>
        </p:blipFill>
        <p:spPr>
          <a:xfrm>
            <a:off x="760163" y="1222872"/>
            <a:ext cx="10499075" cy="5210979"/>
          </a:xfrm>
        </p:spPr>
      </p:pic>
      <p:cxnSp>
        <p:nvCxnSpPr>
          <p:cNvPr id="10" name="Straight Connector 9"/>
          <p:cNvCxnSpPr/>
          <p:nvPr/>
        </p:nvCxnSpPr>
        <p:spPr>
          <a:xfrm>
            <a:off x="2170323" y="3569465"/>
            <a:ext cx="22034"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1365" y="220336"/>
            <a:ext cx="10515600" cy="672029"/>
          </a:xfrm>
        </p:spPr>
        <p:txBody>
          <a:bodyPr/>
          <a:lstStyle/>
          <a:p>
            <a:pPr algn="ctr"/>
            <a:r>
              <a:rPr lang="en-US" sz="2800" dirty="0">
                <a:solidFill>
                  <a:srgbClr val="FF0000"/>
                </a:solidFill>
                <a:latin typeface="Times New Roman" panose="02020603050405020304" pitchFamily="18" charset="0"/>
                <a:cs typeface="Times New Roman" panose="02020603050405020304" pitchFamily="18" charset="0"/>
                <a:sym typeface="+mn-ea"/>
              </a:rPr>
              <a:t>CONTENTS</a:t>
            </a:r>
            <a:endParaRPr lang="en-GB" altLang="en-US" sz="2800" dirty="0"/>
          </a:p>
        </p:txBody>
      </p:sp>
      <p:sp>
        <p:nvSpPr>
          <p:cNvPr id="3" name="Content Placeholder 2"/>
          <p:cNvSpPr>
            <a:spLocks noGrp="1"/>
          </p:cNvSpPr>
          <p:nvPr>
            <p:ph idx="1"/>
          </p:nvPr>
        </p:nvSpPr>
        <p:spPr>
          <a:xfrm>
            <a:off x="1205865" y="957580"/>
            <a:ext cx="10071100" cy="5586730"/>
          </a:xfrm>
        </p:spPr>
        <p:txBody>
          <a:bodyPr>
            <a:normAutofit lnSpcReduction="10000"/>
          </a:bodyPr>
          <a:lstStyle/>
          <a:p>
            <a:pPr algn="just">
              <a:lnSpc>
                <a:spcPct val="100000"/>
              </a:lnSpc>
            </a:pPr>
            <a:r>
              <a:rPr lang="en-US" dirty="0">
                <a:latin typeface="Times New Roman" panose="02020603050405020304"/>
                <a:cs typeface="Times New Roman" panose="02020603050405020304"/>
                <a:sym typeface="+mn-ea"/>
              </a:rPr>
              <a:t> </a:t>
            </a:r>
            <a:r>
              <a:rPr lang="en-US" sz="2000" dirty="0">
                <a:latin typeface="Times New Roman" panose="02020603050405020304"/>
                <a:cs typeface="Times New Roman" panose="02020603050405020304"/>
                <a:sym typeface="+mn-ea"/>
              </a:rPr>
              <a:t>Introduction</a:t>
            </a:r>
            <a:endParaRPr lang="en-US" sz="2000" dirty="0">
              <a:latin typeface="Times New Roman" panose="02020603050405020304"/>
              <a:cs typeface="Times New Roman" panose="02020603050405020304"/>
            </a:endParaRPr>
          </a:p>
          <a:p>
            <a:pPr algn="just">
              <a:lnSpc>
                <a:spcPct val="100000"/>
              </a:lnSpc>
            </a:pPr>
            <a:r>
              <a:rPr lang="en-US" sz="2000" dirty="0">
                <a:latin typeface="Times New Roman" panose="02020603050405020304"/>
                <a:cs typeface="Times New Roman" panose="02020603050405020304"/>
                <a:sym typeface="+mn-ea"/>
              </a:rPr>
              <a:t> Existing System</a:t>
            </a:r>
            <a:endParaRPr lang="en-US" sz="2000" dirty="0">
              <a:latin typeface="Times New Roman" panose="02020603050405020304"/>
              <a:cs typeface="Times New Roman" panose="02020603050405020304"/>
            </a:endParaRPr>
          </a:p>
          <a:p>
            <a:pPr algn="just">
              <a:lnSpc>
                <a:spcPct val="150000"/>
              </a:lnSpc>
            </a:pPr>
            <a:r>
              <a:rPr lang="en-US" sz="2000" dirty="0">
                <a:latin typeface="Times New Roman" panose="02020603050405020304"/>
                <a:cs typeface="Times New Roman" panose="02020603050405020304"/>
                <a:sym typeface="+mn-ea"/>
              </a:rPr>
              <a:t> Proposed System</a:t>
            </a:r>
            <a:endParaRPr lang="en-US" sz="2000" dirty="0">
              <a:latin typeface="Times New Roman" panose="02020603050405020304"/>
              <a:cs typeface="Times New Roman" panose="02020603050405020304"/>
            </a:endParaRPr>
          </a:p>
          <a:p>
            <a:pPr algn="just">
              <a:lnSpc>
                <a:spcPct val="150000"/>
              </a:lnSpc>
            </a:pPr>
            <a:r>
              <a:rPr lang="en-US" sz="2000" dirty="0">
                <a:latin typeface="Times New Roman" panose="02020603050405020304"/>
                <a:cs typeface="Times New Roman" panose="02020603050405020304"/>
                <a:sym typeface="+mn-ea"/>
              </a:rPr>
              <a:t> Functional Requirements</a:t>
            </a:r>
            <a:endParaRPr lang="en-US" sz="2000" dirty="0">
              <a:latin typeface="Times New Roman" panose="02020603050405020304"/>
              <a:cs typeface="Times New Roman" panose="02020603050405020304"/>
            </a:endParaRPr>
          </a:p>
          <a:p>
            <a:pPr algn="just">
              <a:lnSpc>
                <a:spcPct val="150000"/>
              </a:lnSpc>
            </a:pPr>
            <a:r>
              <a:rPr lang="en-US" sz="2000" dirty="0">
                <a:latin typeface="Times New Roman" panose="02020603050405020304"/>
                <a:cs typeface="Times New Roman" panose="02020603050405020304"/>
                <a:sym typeface="+mn-ea"/>
              </a:rPr>
              <a:t> Non-functional Requirements</a:t>
            </a:r>
            <a:endParaRPr lang="en-IN" sz="2000" dirty="0">
              <a:latin typeface="Times New Roman" panose="02020603050405020304"/>
              <a:cs typeface="Times New Roman" panose="02020603050405020304"/>
            </a:endParaRPr>
          </a:p>
          <a:p>
            <a:pPr algn="just">
              <a:lnSpc>
                <a:spcPct val="150000"/>
              </a:lnSpc>
            </a:pPr>
            <a:r>
              <a:rPr lang="en-US" sz="2000" dirty="0">
                <a:latin typeface="Times New Roman" panose="02020603050405020304"/>
                <a:cs typeface="Times New Roman" panose="02020603050405020304"/>
                <a:sym typeface="+mn-ea"/>
              </a:rPr>
              <a:t> Modules</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IN" sz="2000" dirty="0">
                <a:latin typeface="Times New Roman" panose="02020603050405020304"/>
                <a:cs typeface="Times New Roman" panose="02020603050405020304"/>
                <a:sym typeface="+mn-ea"/>
              </a:rPr>
              <a:t> Computational Resources  </a:t>
            </a:r>
          </a:p>
          <a:p>
            <a:pPr algn="just">
              <a:lnSpc>
                <a:spcPct val="150000"/>
              </a:lnSpc>
            </a:pPr>
            <a:r>
              <a:rPr lang="en-IN" sz="2000" dirty="0">
                <a:latin typeface="Times New Roman" panose="02020603050405020304"/>
                <a:cs typeface="Times New Roman" panose="02020603050405020304"/>
                <a:sym typeface="+mn-ea"/>
              </a:rPr>
              <a:t>Technical Architecture</a:t>
            </a:r>
          </a:p>
          <a:p>
            <a:pPr algn="just">
              <a:lnSpc>
                <a:spcPct val="150000"/>
              </a:lnSpc>
            </a:pPr>
            <a:r>
              <a:rPr lang="en-IN" sz="2000" dirty="0">
                <a:latin typeface="Times New Roman" panose="02020603050405020304"/>
                <a:cs typeface="Times New Roman" panose="02020603050405020304"/>
                <a:sym typeface="+mn-ea"/>
              </a:rPr>
              <a:t>System Architecture</a:t>
            </a:r>
          </a:p>
          <a:p>
            <a:pPr algn="just">
              <a:lnSpc>
                <a:spcPct val="150000"/>
              </a:lnSpc>
            </a:pPr>
            <a:r>
              <a:rPr lang="en-IN" sz="2000" dirty="0">
                <a:latin typeface="Times New Roman" panose="02020603050405020304"/>
                <a:cs typeface="Times New Roman" panose="02020603050405020304"/>
                <a:sym typeface="+mn-ea"/>
              </a:rPr>
              <a:t>UML Diagrams</a:t>
            </a:r>
          </a:p>
          <a:p>
            <a:pPr algn="just">
              <a:lnSpc>
                <a:spcPct val="150000"/>
              </a:lnSpc>
            </a:pPr>
            <a:endParaRPr lang="en-IN" sz="2000" dirty="0">
              <a:latin typeface="Times New Roman" panose="02020603050405020304"/>
              <a:cs typeface="Times New Roman" panose="02020603050405020304"/>
              <a:sym typeface="+mn-ea"/>
            </a:endParaRPr>
          </a:p>
          <a:p>
            <a:pPr algn="just">
              <a:lnSpc>
                <a:spcPct val="150000"/>
              </a:lnSpc>
              <a:buNone/>
            </a:pPr>
            <a:endParaRPr lang="en-IN" sz="2000" dirty="0">
              <a:latin typeface="Times New Roman" panose="02020603050405020304"/>
              <a:cs typeface="Times New Roman" panose="02020603050405020304"/>
            </a:endParaRPr>
          </a:p>
          <a:p>
            <a:pPr marL="0" indent="0">
              <a:lnSpc>
                <a:spcPct val="150000"/>
              </a:lnSpc>
              <a:buNone/>
            </a:pPr>
            <a:endParaRPr lang="en-GB" altLang="en-US"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53B2EB-F84F-DFE4-B942-C2B2C860BF77}"/>
              </a:ext>
            </a:extLst>
          </p:cNvPr>
          <p:cNvPicPr>
            <a:picLocks noChangeAspect="1"/>
          </p:cNvPicPr>
          <p:nvPr/>
        </p:nvPicPr>
        <p:blipFill>
          <a:blip r:embed="rId2" cstate="print">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89186" y="0"/>
            <a:ext cx="12628179" cy="6858000"/>
          </a:xfrm>
          <a:prstGeom prst="rect">
            <a:avLst/>
          </a:prstGeom>
        </p:spPr>
      </p:pic>
    </p:spTree>
    <p:extLst>
      <p:ext uri="{BB962C8B-B14F-4D97-AF65-F5344CB8AC3E}">
        <p14:creationId xmlns:p14="http://schemas.microsoft.com/office/powerpoint/2010/main" val="423780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68044" y="890270"/>
            <a:ext cx="10177145" cy="5584190"/>
          </a:xfrm>
        </p:spPr>
        <p:txBody>
          <a:bodyPr>
            <a:noAutofit/>
          </a:bodyPr>
          <a:lstStyle/>
          <a:p>
            <a:pPr algn="just">
              <a:lnSpc>
                <a:spcPct val="150000"/>
              </a:lnSpc>
            </a:pPr>
            <a:r>
              <a:rPr lang="en-US" sz="2000" dirty="0">
                <a:latin typeface="Times New Roman" panose="02020603050405020304" pitchFamily="18" charset="0"/>
                <a:cs typeface="Times New Roman" panose="02020603050405020304" pitchFamily="18" charset="0"/>
              </a:rPr>
              <a:t>In today's increasingly globalized world, the ability to process and understand various types of information across different languages and formats is crucial. Smart object and text detection technologies are at the forefront of this evolution, enabling systems to recognize, interpret, and extract meaningful data from images and videos. </a:t>
            </a:r>
          </a:p>
          <a:p>
            <a:pPr algn="just">
              <a:lnSpc>
                <a:spcPct val="150000"/>
              </a:lnSpc>
            </a:pPr>
            <a:r>
              <a:rPr lang="en-US" sz="2000" dirty="0">
                <a:latin typeface="Times New Roman" panose="02020603050405020304" pitchFamily="18" charset="0"/>
                <a:cs typeface="Times New Roman" panose="02020603050405020304" pitchFamily="18" charset="0"/>
              </a:rPr>
              <a:t>The combination of object and text detection with multilingual translation opens up new possibilities in fields such as e-commerce, education, travel, and accessibility services. By enabling computers to "see" and "understand" the world in different languages, this technology has the potential to break down cultural and linguistic divides, paving the way for a more connected and inclusive world.</a:t>
            </a:r>
            <a:endParaRPr lang="en-GB" altLang="en-US" sz="2000" dirty="0">
              <a:latin typeface="Times New Roman" panose="02020603050405020304" pitchFamily="18" charset="0"/>
              <a:cs typeface="Times New Roman" panose="02020603050405020304" pitchFamily="18" charset="0"/>
            </a:endParaRPr>
          </a:p>
        </p:txBody>
      </p:sp>
      <p:sp>
        <p:nvSpPr>
          <p:cNvPr id="4" name="Title 3"/>
          <p:cNvSpPr>
            <a:spLocks noGrp="1"/>
          </p:cNvSpPr>
          <p:nvPr>
            <p:ph type="title"/>
          </p:nvPr>
        </p:nvSpPr>
        <p:spPr>
          <a:xfrm>
            <a:off x="456960" y="-141889"/>
            <a:ext cx="10794365" cy="1032160"/>
          </a:xfrm>
        </p:spPr>
        <p:txBody>
          <a:bodyPr/>
          <a:lstStyle/>
          <a:p>
            <a:pPr algn="ctr"/>
            <a:br>
              <a:rPr lang="en-US" sz="2800" dirty="0">
                <a:solidFill>
                  <a:srgbClr val="FF0000"/>
                </a:solidFill>
                <a:latin typeface="Times New Roman" panose="02020603050405020304" pitchFamily="18" charset="0"/>
                <a:cs typeface="Times New Roman" panose="02020603050405020304" pitchFamily="18" charset="0"/>
                <a:sym typeface="+mn-ea"/>
              </a:rPr>
            </a:br>
            <a:r>
              <a:rPr lang="en-US" sz="2800" dirty="0">
                <a:solidFill>
                  <a:srgbClr val="FF0000"/>
                </a:solidFill>
                <a:latin typeface="Times New Roman" panose="02020603050405020304" pitchFamily="18" charset="0"/>
                <a:cs typeface="Times New Roman" panose="02020603050405020304" pitchFamily="18" charset="0"/>
                <a:sym typeface="+mn-ea"/>
              </a:rPr>
              <a:t>INTRODUCTION</a:t>
            </a:r>
            <a:endParaRPr lang="en-GB" altLang="en-US"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723" y="0"/>
            <a:ext cx="10515600" cy="1056005"/>
          </a:xfrm>
        </p:spPr>
        <p:txBody>
          <a:bodyPr/>
          <a:lstStyle/>
          <a:p>
            <a:pPr algn="ctr"/>
            <a:r>
              <a:rPr lang="en-US" sz="2800" dirty="0">
                <a:solidFill>
                  <a:srgbClr val="FF0000"/>
                </a:solidFill>
                <a:latin typeface="Times New Roman" panose="02020603050405020304" pitchFamily="18" charset="0"/>
                <a:cs typeface="Times New Roman" panose="02020603050405020304" pitchFamily="18" charset="0"/>
                <a:sym typeface="+mn-ea"/>
              </a:rPr>
              <a:t>EXISTING SYSTEM</a:t>
            </a:r>
            <a:endParaRPr lang="en-GB" altLang="en-US" sz="2800" dirty="0"/>
          </a:p>
        </p:txBody>
      </p:sp>
      <p:sp>
        <p:nvSpPr>
          <p:cNvPr id="3" name="Content Placeholder 2"/>
          <p:cNvSpPr>
            <a:spLocks noGrp="1"/>
          </p:cNvSpPr>
          <p:nvPr>
            <p:ph idx="1"/>
          </p:nvPr>
        </p:nvSpPr>
        <p:spPr>
          <a:xfrm>
            <a:off x="947496" y="859965"/>
            <a:ext cx="10092055" cy="5677535"/>
          </a:xfrm>
        </p:spPr>
        <p:txBody>
          <a:bodyPr>
            <a:noAutofit/>
          </a:bodyPr>
          <a:lstStyle/>
          <a:p>
            <a:pPr algn="just">
              <a:lnSpc>
                <a:spcPct val="150000"/>
              </a:lnSpc>
            </a:pPr>
            <a:r>
              <a:rPr lang="en-US" sz="2000" b="0" i="0" u="none" strike="noStrike" baseline="0" dirty="0">
                <a:solidFill>
                  <a:srgbClr val="000000"/>
                </a:solidFill>
                <a:latin typeface="Times New Roman" panose="02020603050405020304" pitchFamily="18" charset="0"/>
              </a:rPr>
              <a:t>The existing systems for object detection and text detection in images often rely on traditional computer vision techniques and OCR algorithms. </a:t>
            </a:r>
          </a:p>
          <a:p>
            <a:pPr algn="just">
              <a:lnSpc>
                <a:spcPct val="150000"/>
              </a:lnSpc>
            </a:pPr>
            <a:r>
              <a:rPr lang="en-US" sz="2000" b="0" i="0" u="none" strike="noStrike" baseline="0" dirty="0">
                <a:solidFill>
                  <a:srgbClr val="000000"/>
                </a:solidFill>
                <a:latin typeface="Times New Roman" panose="02020603050405020304" pitchFamily="18" charset="0"/>
              </a:rPr>
              <a:t>These systems may lack accuracy and efficiency, leading to limitations in accurately recognizing and translating objects and text in images, especially in complex scenarios or multilingual contexts.</a:t>
            </a:r>
          </a:p>
          <a:p>
            <a:pPr algn="just">
              <a:lnSpc>
                <a:spcPct val="150000"/>
              </a:lnSpc>
            </a:pPr>
            <a:r>
              <a:rPr lang="en-US" sz="2000" b="0" i="0" u="none" strike="noStrike" baseline="0" dirty="0">
                <a:solidFill>
                  <a:srgbClr val="000000"/>
                </a:solidFill>
                <a:latin typeface="Times New Roman" panose="02020603050405020304" pitchFamily="18" charset="0"/>
              </a:rPr>
              <a:t>Additionally, these systems may not provide seamless integration of object detection, text detection, and translation functionalities, making the user experience fragmented and less efficient. </a:t>
            </a:r>
            <a:endParaRPr lang="en-GB"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941070"/>
          </a:xfrm>
        </p:spPr>
        <p:txBody>
          <a:bodyPr/>
          <a:lstStyle/>
          <a:p>
            <a:pPr algn="ctr" fontAlgn="ctr"/>
            <a:r>
              <a:rPr lang="en-US" sz="2800" dirty="0">
                <a:solidFill>
                  <a:srgbClr val="FF0000"/>
                </a:solidFill>
                <a:latin typeface="Times New Roman" panose="02020603050405020304" pitchFamily="18" charset="0"/>
                <a:cs typeface="Times New Roman" panose="02020603050405020304" pitchFamily="18" charset="0"/>
                <a:sym typeface="+mn-ea"/>
              </a:rPr>
              <a:t>DISADVANTAGES:</a:t>
            </a:r>
            <a:endParaRPr lang="en-GB" altLang="en-US" sz="2800" dirty="0"/>
          </a:p>
        </p:txBody>
      </p:sp>
      <p:sp>
        <p:nvSpPr>
          <p:cNvPr id="3" name="Content Placeholder 2"/>
          <p:cNvSpPr>
            <a:spLocks noGrp="1"/>
          </p:cNvSpPr>
          <p:nvPr>
            <p:ph idx="1"/>
          </p:nvPr>
        </p:nvSpPr>
        <p:spPr>
          <a:xfrm>
            <a:off x="920466" y="941070"/>
            <a:ext cx="10062845" cy="4987925"/>
          </a:xfrm>
        </p:spPr>
        <p:txBody>
          <a:bodyPr>
            <a:normAutofit/>
          </a:bodyPr>
          <a:lstStyle/>
          <a:p>
            <a:pPr>
              <a:lnSpc>
                <a:spcPct val="150000"/>
              </a:lnSpc>
            </a:pPr>
            <a:r>
              <a:rPr lang="en-GB" altLang="en-US" sz="2000" dirty="0">
                <a:latin typeface="Times New Roman" panose="02020603050405020304" pitchFamily="18" charset="0"/>
                <a:cs typeface="Times New Roman" panose="02020603050405020304" pitchFamily="18" charset="0"/>
              </a:rPr>
              <a:t>High </a:t>
            </a:r>
            <a:r>
              <a:rPr lang="en-IN" sz="2000" b="0" i="0" u="none" strike="noStrike" baseline="0" dirty="0">
                <a:solidFill>
                  <a:srgbClr val="000000"/>
                </a:solidFill>
                <a:latin typeface="Times New Roman" panose="02020603050405020304" pitchFamily="18" charset="0"/>
                <a:cs typeface="Times New Roman" panose="02020603050405020304" pitchFamily="18" charset="0"/>
              </a:rPr>
              <a:t>Computational Requirements </a:t>
            </a:r>
            <a:endParaRPr lang="en-GB" altLang="en-US" sz="2000" dirty="0">
              <a:latin typeface="Times New Roman" panose="02020603050405020304" pitchFamily="18" charset="0"/>
              <a:cs typeface="Times New Roman" panose="02020603050405020304" pitchFamily="18" charset="0"/>
            </a:endParaRPr>
          </a:p>
          <a:p>
            <a:pPr>
              <a:lnSpc>
                <a:spcPct val="150000"/>
              </a:lnSpc>
            </a:pPr>
            <a:r>
              <a:rPr lang="en-US" sz="2000" b="0" i="0" u="none" strike="noStrike" baseline="0" dirty="0">
                <a:solidFill>
                  <a:srgbClr val="000000"/>
                </a:solidFill>
                <a:latin typeface="Times New Roman" panose="02020603050405020304" pitchFamily="18" charset="0"/>
                <a:cs typeface="Times New Roman" panose="02020603050405020304" pitchFamily="18" charset="0"/>
              </a:rPr>
              <a:t>Potential Biases In Object and Text Recognition </a:t>
            </a:r>
          </a:p>
          <a:p>
            <a:pPr>
              <a:lnSpc>
                <a:spcPct val="150000"/>
              </a:lnSpc>
            </a:pPr>
            <a:r>
              <a:rPr lang="en-US" sz="2000" b="0" i="0" u="none" strike="noStrike" baseline="0" dirty="0">
                <a:solidFill>
                  <a:srgbClr val="000000"/>
                </a:solidFill>
                <a:latin typeface="Times New Roman" panose="02020603050405020304" pitchFamily="18" charset="0"/>
              </a:rPr>
              <a:t>Limited Accuracy For  Complex Languages </a:t>
            </a:r>
          </a:p>
          <a:p>
            <a:pPr>
              <a:lnSpc>
                <a:spcPct val="150000"/>
              </a:lnSpc>
            </a:pPr>
            <a:r>
              <a:rPr lang="en-US" sz="2000" b="0" i="0" u="none" strike="noStrike" baseline="0" dirty="0">
                <a:solidFill>
                  <a:srgbClr val="000000"/>
                </a:solidFill>
                <a:latin typeface="Times New Roman" panose="02020603050405020304" pitchFamily="18" charset="0"/>
              </a:rPr>
              <a:t>Context-Dependent Translations Issues </a:t>
            </a:r>
          </a:p>
          <a:p>
            <a:pPr>
              <a:lnSpc>
                <a:spcPct val="150000"/>
              </a:lnSpc>
            </a:pPr>
            <a:r>
              <a:rPr lang="en-US" sz="2000" dirty="0">
                <a:solidFill>
                  <a:srgbClr val="000000"/>
                </a:solidFill>
                <a:latin typeface="Times New Roman" panose="02020603050405020304" pitchFamily="18" charset="0"/>
              </a:rPr>
              <a:t>D</a:t>
            </a:r>
            <a:r>
              <a:rPr lang="en-US" sz="2000" b="0" i="0" u="none" strike="noStrike" baseline="0" dirty="0">
                <a:solidFill>
                  <a:srgbClr val="000000"/>
                </a:solidFill>
                <a:latin typeface="Times New Roman" panose="02020603050405020304" pitchFamily="18" charset="0"/>
              </a:rPr>
              <a:t>ata Privacy and Security Concerns</a:t>
            </a:r>
          </a:p>
          <a:p>
            <a:pPr>
              <a:lnSpc>
                <a:spcPct val="150000"/>
              </a:lnSpc>
            </a:pPr>
            <a:r>
              <a:rPr lang="en-US" sz="2000" b="0" i="0" u="none" strike="noStrike" baseline="0" dirty="0">
                <a:solidFill>
                  <a:srgbClr val="000000"/>
                </a:solidFill>
                <a:latin typeface="Times New Roman" panose="02020603050405020304" pitchFamily="18" charset="0"/>
              </a:rPr>
              <a:t>High Development and Maintenance Costs</a:t>
            </a:r>
            <a:endParaRPr lang="en-GB"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2155" y="126123"/>
            <a:ext cx="10515600" cy="717332"/>
          </a:xfrm>
        </p:spPr>
        <p:txBody>
          <a:bodyPr/>
          <a:lstStyle/>
          <a:p>
            <a:pPr algn="ctr"/>
            <a:r>
              <a:rPr lang="en-IN" sz="2800" dirty="0">
                <a:solidFill>
                  <a:srgbClr val="FF0000"/>
                </a:solidFill>
                <a:latin typeface="Times New Roman" panose="02020603050405020304" pitchFamily="18" charset="0"/>
                <a:cs typeface="Times New Roman" panose="02020603050405020304" pitchFamily="18" charset="0"/>
                <a:sym typeface="+mn-ea"/>
              </a:rPr>
              <a:t>PROPOSED SYSTEM</a:t>
            </a:r>
            <a:endParaRPr lang="en-GB" altLang="en-US" sz="2800" dirty="0"/>
          </a:p>
        </p:txBody>
      </p:sp>
      <p:sp>
        <p:nvSpPr>
          <p:cNvPr id="3" name="Content Placeholder 2"/>
          <p:cNvSpPr>
            <a:spLocks noGrp="1"/>
          </p:cNvSpPr>
          <p:nvPr>
            <p:ph idx="1"/>
          </p:nvPr>
        </p:nvSpPr>
        <p:spPr>
          <a:xfrm>
            <a:off x="944245" y="843455"/>
            <a:ext cx="10033000" cy="6422390"/>
          </a:xfrm>
        </p:spPr>
        <p:txBody>
          <a:bodyPr>
            <a:normAutofit fontScale="97500"/>
          </a:bodyPr>
          <a:lstStyle/>
          <a:p>
            <a:pPr algn="just">
              <a:lnSpc>
                <a:spcPct val="150000"/>
              </a:lnSpc>
            </a:pPr>
            <a:r>
              <a:rPr lang="en-US" sz="2100" b="0" i="0" u="none" strike="noStrike" baseline="0" dirty="0">
                <a:solidFill>
                  <a:srgbClr val="000000"/>
                </a:solidFill>
                <a:latin typeface="Times New Roman" panose="02020603050405020304" pitchFamily="18" charset="0"/>
              </a:rPr>
              <a:t>It integrates these functionalities into a unified system architecture that seamlessly handles the recognition and translation of objects and text in images</a:t>
            </a:r>
            <a:r>
              <a:rPr lang="en-US" sz="2100" dirty="0">
                <a:solidFill>
                  <a:srgbClr val="000000"/>
                </a:solidFill>
                <a:latin typeface="Times New Roman" panose="02020603050405020304" pitchFamily="18" charset="0"/>
              </a:rPr>
              <a:t>.</a:t>
            </a:r>
            <a:r>
              <a:rPr lang="en-US" sz="2100" b="0" i="0" u="none" strike="noStrike" baseline="0" dirty="0">
                <a:solidFill>
                  <a:srgbClr val="000000"/>
                </a:solidFill>
                <a:latin typeface="Times New Roman" panose="02020603050405020304" pitchFamily="18" charset="0"/>
              </a:rPr>
              <a:t> </a:t>
            </a:r>
          </a:p>
          <a:p>
            <a:pPr algn="just">
              <a:lnSpc>
                <a:spcPct val="150000"/>
              </a:lnSpc>
            </a:pPr>
            <a:r>
              <a:rPr lang="en-US" sz="2100" b="0" i="0" u="none" strike="noStrike" baseline="0" dirty="0">
                <a:solidFill>
                  <a:srgbClr val="000000"/>
                </a:solidFill>
                <a:latin typeface="Times New Roman" panose="02020603050405020304" pitchFamily="18" charset="0"/>
              </a:rPr>
              <a:t>This proposed system also incorporates multilingual translation capabilities to provide accurate and reliable translations in multiple languages. </a:t>
            </a:r>
          </a:p>
          <a:p>
            <a:pPr algn="just">
              <a:lnSpc>
                <a:spcPct val="150000"/>
              </a:lnSpc>
            </a:pPr>
            <a:r>
              <a:rPr lang="en-US" sz="2100" b="0" i="0" u="none" strike="noStrike" baseline="0" dirty="0">
                <a:solidFill>
                  <a:srgbClr val="000000"/>
                </a:solidFill>
                <a:latin typeface="Times New Roman" panose="02020603050405020304" pitchFamily="18" charset="0"/>
              </a:rPr>
              <a:t>The proposed system aims to overcome the limitations of the existing systems by utilizing the advanced capabilities of the Google Cloud Vision API for Object Detection and Text Detection.</a:t>
            </a:r>
          </a:p>
          <a:p>
            <a:pPr marL="0" indent="0" algn="just">
              <a:lnSpc>
                <a:spcPct val="150000"/>
              </a:lnSpc>
              <a:buNone/>
            </a:pPr>
            <a:r>
              <a:rPr lang="en-GB" altLang="en-US" sz="3665"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3420" y="-173354"/>
            <a:ext cx="10515600" cy="1095638"/>
          </a:xfrm>
        </p:spPr>
        <p:txBody>
          <a:bodyPr/>
          <a:lstStyle/>
          <a:p>
            <a:pPr algn="ctr"/>
            <a:r>
              <a:rPr lang="en-US" dirty="0">
                <a:solidFill>
                  <a:srgbClr val="FF0000"/>
                </a:solidFill>
                <a:latin typeface="Times New Roman" panose="02020603050405020304" pitchFamily="18" charset="0"/>
                <a:cs typeface="Times New Roman" panose="02020603050405020304" pitchFamily="18" charset="0"/>
                <a:sym typeface="+mn-ea"/>
              </a:rPr>
              <a:t>  </a:t>
            </a:r>
            <a:r>
              <a:rPr lang="en-US" sz="2800" dirty="0">
                <a:solidFill>
                  <a:srgbClr val="FF0000"/>
                </a:solidFill>
                <a:latin typeface="Times New Roman" panose="02020603050405020304" pitchFamily="18" charset="0"/>
                <a:cs typeface="Times New Roman" panose="02020603050405020304" pitchFamily="18" charset="0"/>
                <a:sym typeface="+mn-ea"/>
              </a:rPr>
              <a:t>ADVANTAGES</a:t>
            </a:r>
            <a:endParaRPr lang="en-GB" altLang="en-US" sz="2800" dirty="0"/>
          </a:p>
        </p:txBody>
      </p:sp>
      <p:sp>
        <p:nvSpPr>
          <p:cNvPr id="3" name="Content Placeholder 2"/>
          <p:cNvSpPr>
            <a:spLocks noGrp="1"/>
          </p:cNvSpPr>
          <p:nvPr>
            <p:ph idx="1"/>
          </p:nvPr>
        </p:nvSpPr>
        <p:spPr>
          <a:xfrm>
            <a:off x="982980" y="499153"/>
            <a:ext cx="10043795" cy="5728225"/>
          </a:xfrm>
        </p:spPr>
        <p:txBody>
          <a:bodyPr>
            <a:normAutofit/>
          </a:bodyPr>
          <a:lstStyle/>
          <a:p>
            <a:pPr marL="0" indent="0" algn="l">
              <a:buNone/>
            </a:pPr>
            <a:endParaRPr lang="en-IN" sz="1800" b="0" i="0" u="none" strike="noStrike" baseline="0" dirty="0">
              <a:solidFill>
                <a:srgbClr val="000000"/>
              </a:solidFill>
              <a:latin typeface="Times New Roman" panose="02020603050405020304" pitchFamily="18" charset="0"/>
            </a:endParaRPr>
          </a:p>
          <a:p>
            <a:pPr>
              <a:lnSpc>
                <a:spcPct val="150000"/>
              </a:lnSpc>
            </a:pPr>
            <a:r>
              <a:rPr lang="en-IN" sz="2000" b="0" i="0" u="none" strike="noStrike" baseline="0" dirty="0">
                <a:solidFill>
                  <a:srgbClr val="000000"/>
                </a:solidFill>
                <a:latin typeface="Times New Roman" panose="02020603050405020304" pitchFamily="18" charset="0"/>
              </a:rPr>
              <a:t>Fast and accurate detection </a:t>
            </a:r>
          </a:p>
          <a:p>
            <a:pPr>
              <a:lnSpc>
                <a:spcPct val="150000"/>
              </a:lnSpc>
            </a:pPr>
            <a:r>
              <a:rPr lang="en-IN" sz="2000" b="0" i="0" u="none" strike="noStrike" baseline="0" dirty="0">
                <a:solidFill>
                  <a:srgbClr val="000000"/>
                </a:solidFill>
                <a:latin typeface="Times New Roman" panose="02020603050405020304" pitchFamily="18" charset="0"/>
              </a:rPr>
              <a:t>Automated translation </a:t>
            </a:r>
          </a:p>
          <a:p>
            <a:pPr>
              <a:lnSpc>
                <a:spcPct val="150000"/>
              </a:lnSpc>
            </a:pPr>
            <a:r>
              <a:rPr lang="en-IN" sz="2000" b="0" i="0" u="none" strike="noStrike" baseline="0" dirty="0">
                <a:solidFill>
                  <a:srgbClr val="000000"/>
                </a:solidFill>
                <a:latin typeface="Times New Roman" panose="02020603050405020304" pitchFamily="18" charset="0"/>
              </a:rPr>
              <a:t>Removes language barriers </a:t>
            </a:r>
          </a:p>
          <a:p>
            <a:pPr>
              <a:lnSpc>
                <a:spcPct val="150000"/>
              </a:lnSpc>
            </a:pPr>
            <a:r>
              <a:rPr lang="en-IN" sz="2000" b="0" i="0" u="none" strike="noStrike" baseline="0" dirty="0">
                <a:solidFill>
                  <a:srgbClr val="000000"/>
                </a:solidFill>
                <a:latin typeface="Times New Roman" panose="02020603050405020304" pitchFamily="18" charset="0"/>
              </a:rPr>
              <a:t>Increases global reach </a:t>
            </a:r>
          </a:p>
          <a:p>
            <a:pPr>
              <a:lnSpc>
                <a:spcPct val="150000"/>
              </a:lnSpc>
            </a:pPr>
            <a:r>
              <a:rPr lang="en-IN" sz="2000" b="0" i="0" u="none" strike="noStrike" baseline="0" dirty="0">
                <a:solidFill>
                  <a:srgbClr val="000000"/>
                </a:solidFill>
                <a:latin typeface="Times New Roman" panose="02020603050405020304" pitchFamily="18" charset="0"/>
              </a:rPr>
              <a:t>Improves customer service </a:t>
            </a:r>
          </a:p>
          <a:p>
            <a:pPr>
              <a:lnSpc>
                <a:spcPct val="150000"/>
              </a:lnSpc>
            </a:pPr>
            <a:r>
              <a:rPr lang="en-IN" sz="2000" b="0" i="0" u="none" strike="noStrike" baseline="0" dirty="0">
                <a:solidFill>
                  <a:srgbClr val="000000"/>
                </a:solidFill>
                <a:latin typeface="Times New Roman" panose="02020603050405020304" pitchFamily="18" charset="0"/>
              </a:rPr>
              <a:t>Cost savings </a:t>
            </a:r>
          </a:p>
          <a:p>
            <a:pPr>
              <a:lnSpc>
                <a:spcPct val="150000"/>
              </a:lnSpc>
            </a:pPr>
            <a:r>
              <a:rPr lang="en-IN" sz="2000" b="0" i="0" u="none" strike="noStrike" baseline="0" dirty="0">
                <a:solidFill>
                  <a:srgbClr val="000000"/>
                </a:solidFill>
                <a:latin typeface="Times New Roman" panose="02020603050405020304" pitchFamily="18" charset="0"/>
              </a:rPr>
              <a:t>Enhanced user experience</a:t>
            </a:r>
          </a:p>
          <a:p>
            <a:pPr>
              <a:lnSpc>
                <a:spcPct val="150000"/>
              </a:lnSpc>
            </a:pPr>
            <a:r>
              <a:rPr lang="en-IN" sz="2000" b="0" i="0" u="none" strike="noStrike" baseline="0" dirty="0">
                <a:solidFill>
                  <a:srgbClr val="000000"/>
                </a:solidFill>
                <a:latin typeface="Times New Roman" panose="02020603050405020304" pitchFamily="18" charset="0"/>
              </a:rPr>
              <a:t>Improved security and surveillance </a:t>
            </a:r>
          </a:p>
          <a:p>
            <a:pPr>
              <a:lnSpc>
                <a:spcPct val="150000"/>
              </a:lnSpc>
            </a:pPr>
            <a:endParaRPr lang="en-IN" sz="2000" b="0" i="0" u="none" strike="noStrike" baseline="0" dirty="0">
              <a:solidFill>
                <a:srgbClr val="000000"/>
              </a:solidFill>
              <a:latin typeface="Times New Roman" panose="02020603050405020304" pitchFamily="18" charset="0"/>
            </a:endParaRPr>
          </a:p>
          <a:p>
            <a:pPr>
              <a:lnSpc>
                <a:spcPct val="150000"/>
              </a:lnSpc>
            </a:pPr>
            <a:endParaRPr lang="en-IN" sz="2200" b="0" i="0" u="none" strike="noStrike" baseline="0" dirty="0">
              <a:solidFill>
                <a:srgbClr val="000000"/>
              </a:solidFill>
              <a:latin typeface="Times New Roman" panose="02020603050405020304" pitchFamily="18" charset="0"/>
            </a:endParaRPr>
          </a:p>
          <a:p>
            <a:pPr algn="l"/>
            <a:endParaRPr lang="en-IN" sz="1800" b="0" i="0" u="none" strike="noStrike" baseline="0" dirty="0">
              <a:solidFill>
                <a:srgbClr val="000000"/>
              </a:solidFill>
              <a:latin typeface="Times New Roman" panose="02020603050405020304" pitchFamily="18" charset="0"/>
            </a:endParaRPr>
          </a:p>
          <a:p>
            <a:pPr marL="0" indent="0">
              <a:lnSpc>
                <a:spcPct val="170000"/>
              </a:lnSpc>
              <a:buNone/>
            </a:pPr>
            <a:endParaRPr lang="en-IN" sz="5500" b="0" i="0" u="none" strike="noStrike" baseline="0" dirty="0">
              <a:solidFill>
                <a:srgbClr val="000000"/>
              </a:solidFill>
              <a:latin typeface="Times New Roman" panose="02020603050405020304" pitchFamily="18" charset="0"/>
            </a:endParaRPr>
          </a:p>
          <a:p>
            <a:pPr marL="0" indent="0" algn="just">
              <a:lnSpc>
                <a:spcPct val="150000"/>
              </a:lnSpc>
              <a:buNone/>
            </a:pPr>
            <a:endParaRPr lang="en-GB" alt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1103586"/>
          </a:xfrm>
        </p:spPr>
        <p:txBody>
          <a:bodyPr/>
          <a:lstStyle/>
          <a:p>
            <a:pPr algn="ctr"/>
            <a:r>
              <a:rPr lang="en-US" sz="2800" dirty="0">
                <a:solidFill>
                  <a:srgbClr val="FF0000"/>
                </a:solidFill>
                <a:latin typeface="Times New Roman" panose="02020603050405020304"/>
                <a:cs typeface="Times New Roman" panose="02020603050405020304"/>
                <a:sym typeface="+mn-ea"/>
              </a:rPr>
              <a:t>FUNCTIONAL REQUIREMENTS</a:t>
            </a:r>
            <a:endParaRPr lang="en-GB" altLang="en-US" sz="2800" dirty="0"/>
          </a:p>
        </p:txBody>
      </p:sp>
      <p:sp>
        <p:nvSpPr>
          <p:cNvPr id="3" name="Content Placeholder 2"/>
          <p:cNvSpPr>
            <a:spLocks noGrp="1"/>
          </p:cNvSpPr>
          <p:nvPr>
            <p:ph idx="1"/>
          </p:nvPr>
        </p:nvSpPr>
        <p:spPr>
          <a:xfrm>
            <a:off x="917028" y="859198"/>
            <a:ext cx="9932670" cy="5763895"/>
          </a:xfrm>
        </p:spPr>
        <p:txBody>
          <a:bodyPr>
            <a:noAutofit/>
          </a:bodyPr>
          <a:lstStyle/>
          <a:p>
            <a:pPr marL="0" indent="0" algn="just">
              <a:lnSpc>
                <a:spcPct val="150000"/>
              </a:lnSpc>
              <a:buNone/>
            </a:pPr>
            <a:r>
              <a:rPr lang="en-US" sz="2000" b="0" i="0" u="none" strike="noStrike" baseline="0" dirty="0">
                <a:solidFill>
                  <a:srgbClr val="000000"/>
                </a:solidFill>
                <a:latin typeface="Times New Roman" panose="02020603050405020304" pitchFamily="18" charset="0"/>
              </a:rPr>
              <a:t>These are the requirements that the end user specifically demands as basic facilities that the system should offer. They are basically the requirements stated by the user which one can see directly in the final product, unlike the non-functional requirements. </a:t>
            </a:r>
          </a:p>
          <a:p>
            <a:pPr algn="just">
              <a:lnSpc>
                <a:spcPct val="150000"/>
              </a:lnSpc>
            </a:pPr>
            <a:r>
              <a:rPr lang="en-IN" sz="2000" b="1" i="0" u="none" strike="noStrike" baseline="0" dirty="0">
                <a:solidFill>
                  <a:srgbClr val="000000"/>
                </a:solidFill>
                <a:latin typeface="Times New Roman" panose="02020603050405020304" pitchFamily="18" charset="0"/>
              </a:rPr>
              <a:t>Upload Image: </a:t>
            </a:r>
            <a:r>
              <a:rPr lang="en-US" sz="2000" b="0" i="0" u="none" strike="noStrike" baseline="0" dirty="0">
                <a:solidFill>
                  <a:srgbClr val="000000"/>
                </a:solidFill>
                <a:latin typeface="Times New Roman" panose="02020603050405020304" pitchFamily="18" charset="0"/>
              </a:rPr>
              <a:t>The system should allow the user to upload an image to be translated.</a:t>
            </a:r>
          </a:p>
          <a:p>
            <a:pPr algn="just">
              <a:lnSpc>
                <a:spcPct val="150000"/>
              </a:lnSpc>
            </a:pPr>
            <a:r>
              <a:rPr lang="en-IN" sz="2000" b="1" i="0" u="none" strike="noStrike" baseline="0" dirty="0">
                <a:solidFill>
                  <a:srgbClr val="000000"/>
                </a:solidFill>
                <a:latin typeface="Times New Roman" panose="02020603050405020304" pitchFamily="18" charset="0"/>
              </a:rPr>
              <a:t>Object Detection: </a:t>
            </a:r>
            <a:r>
              <a:rPr lang="en-US" sz="2000" b="0" i="0" u="none" strike="noStrike" baseline="0" dirty="0">
                <a:solidFill>
                  <a:srgbClr val="000000"/>
                </a:solidFill>
                <a:latin typeface="Times New Roman" panose="02020603050405020304" pitchFamily="18" charset="0"/>
              </a:rPr>
              <a:t>The system should detect objects within the uploaded image using Google Cloud Vision API.</a:t>
            </a:r>
          </a:p>
          <a:p>
            <a:pPr algn="just">
              <a:lnSpc>
                <a:spcPct val="150000"/>
              </a:lnSpc>
            </a:pPr>
            <a:r>
              <a:rPr lang="en-IN" sz="2000" b="1" i="0" u="none" strike="noStrike" baseline="0" dirty="0">
                <a:solidFill>
                  <a:srgbClr val="000000"/>
                </a:solidFill>
                <a:latin typeface="Times New Roman" panose="02020603050405020304" pitchFamily="18" charset="0"/>
              </a:rPr>
              <a:t>Landmark Detection: </a:t>
            </a:r>
            <a:r>
              <a:rPr lang="en-US" sz="2000" b="0" i="0" u="none" strike="noStrike" baseline="0" dirty="0">
                <a:solidFill>
                  <a:srgbClr val="000000"/>
                </a:solidFill>
                <a:latin typeface="Times New Roman" panose="02020603050405020304" pitchFamily="18" charset="0"/>
              </a:rPr>
              <a:t>Landmark detection is a fundamental task in computer vision and has a wide range of applications that contribute to advancements in various fields. </a:t>
            </a:r>
          </a:p>
          <a:p>
            <a:pPr algn="just">
              <a:lnSpc>
                <a:spcPct val="150000"/>
              </a:lnSpc>
            </a:pPr>
            <a:r>
              <a:rPr lang="en-IN" sz="2000" b="1" i="0" u="none" strike="noStrike" baseline="0" dirty="0">
                <a:solidFill>
                  <a:srgbClr val="000000"/>
                </a:solidFill>
                <a:latin typeface="Times New Roman" panose="02020603050405020304" pitchFamily="18" charset="0"/>
              </a:rPr>
              <a:t>Translation: </a:t>
            </a:r>
            <a:r>
              <a:rPr lang="en-US" sz="2000" b="0" i="0" u="none" strike="noStrike" baseline="0" dirty="0">
                <a:solidFill>
                  <a:srgbClr val="000000"/>
                </a:solidFill>
                <a:latin typeface="Times New Roman" panose="02020603050405020304" pitchFamily="18" charset="0"/>
              </a:rPr>
              <a:t>The system should translate the text within the uploaded image to the user's preferred language using a translation API. </a:t>
            </a:r>
            <a:endParaRPr lang="en-US" altLang="en-US" sz="2000" dirty="0">
              <a:latin typeface="Times New Roman" panose="02020603050405020304"/>
              <a:cs typeface="Times New Roman" panose="02020603050405020304"/>
            </a:endParaRPr>
          </a:p>
          <a:p>
            <a:pPr marL="0" indent="0">
              <a:lnSpc>
                <a:spcPct val="150000"/>
              </a:lnSpc>
              <a:buNone/>
            </a:pPr>
            <a:endParaRPr lang="en-US" sz="2200" b="0" i="0" u="none" strike="noStrike" baseline="0" dirty="0">
              <a:solidFill>
                <a:srgbClr val="000000"/>
              </a:solidFill>
              <a:latin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35"/>
            <a:ext cx="10515600" cy="1079500"/>
          </a:xfrm>
        </p:spPr>
        <p:txBody>
          <a:bodyPr/>
          <a:lstStyle/>
          <a:p>
            <a:pPr algn="ctr"/>
            <a:r>
              <a:rPr lang="en-US" sz="2800" dirty="0">
                <a:solidFill>
                  <a:srgbClr val="FF0000"/>
                </a:solidFill>
                <a:latin typeface="Times New Roman" panose="02020603050405020304"/>
                <a:cs typeface="Times New Roman" panose="02020603050405020304"/>
                <a:sym typeface="+mn-ea"/>
              </a:rPr>
              <a:t>NON-FUNCTIONAL REQUIREMENTS</a:t>
            </a:r>
            <a:endParaRPr lang="en-GB" altLang="en-US" sz="2800" dirty="0"/>
          </a:p>
        </p:txBody>
      </p:sp>
      <p:sp>
        <p:nvSpPr>
          <p:cNvPr id="3" name="Content Placeholder 2"/>
          <p:cNvSpPr>
            <a:spLocks noGrp="1"/>
          </p:cNvSpPr>
          <p:nvPr>
            <p:ph idx="1"/>
          </p:nvPr>
        </p:nvSpPr>
        <p:spPr>
          <a:xfrm>
            <a:off x="838200" y="793750"/>
            <a:ext cx="10019030" cy="5097145"/>
          </a:xfrm>
        </p:spPr>
        <p:txBody>
          <a:bodyPr>
            <a:normAutofit fontScale="92500" lnSpcReduction="10000"/>
          </a:bodyPr>
          <a:lstStyle/>
          <a:p>
            <a:pPr marL="0" indent="0" algn="just">
              <a:lnSpc>
                <a:spcPct val="160000"/>
              </a:lnSpc>
              <a:buNone/>
            </a:pPr>
            <a:r>
              <a:rPr lang="en-US" sz="2200" b="0" i="0" u="none" strike="noStrike" baseline="0" dirty="0">
                <a:solidFill>
                  <a:srgbClr val="000000"/>
                </a:solidFill>
                <a:latin typeface="Times New Roman" panose="02020603050405020304" pitchFamily="18" charset="0"/>
              </a:rPr>
              <a:t>These are basically the quality constraints that the system must satisfy according to the project contract. The priority or extent to which these factors are implemented varies from one project to other. They are also called non-behavioral requirements. </a:t>
            </a:r>
          </a:p>
          <a:p>
            <a:pPr algn="just">
              <a:lnSpc>
                <a:spcPct val="160000"/>
              </a:lnSpc>
            </a:pPr>
            <a:r>
              <a:rPr lang="en-US" sz="2200" dirty="0">
                <a:latin typeface="Times New Roman" panose="02020603050405020304" pitchFamily="18" charset="0"/>
                <a:ea typeface="+mn-lt"/>
                <a:cs typeface="Times New Roman" panose="02020603050405020304" pitchFamily="18" charset="0"/>
                <a:sym typeface="+mn-ea"/>
              </a:rPr>
              <a:t>Accuracy</a:t>
            </a:r>
          </a:p>
          <a:p>
            <a:pPr algn="just">
              <a:lnSpc>
                <a:spcPct val="160000"/>
              </a:lnSpc>
            </a:pPr>
            <a:r>
              <a:rPr lang="en-US" sz="2200" dirty="0">
                <a:latin typeface="Times New Roman" panose="02020603050405020304" pitchFamily="18" charset="0"/>
                <a:ea typeface="+mn-lt"/>
                <a:cs typeface="Times New Roman" panose="02020603050405020304" pitchFamily="18" charset="0"/>
              </a:rPr>
              <a:t>Speed</a:t>
            </a:r>
          </a:p>
          <a:p>
            <a:pPr algn="just">
              <a:lnSpc>
                <a:spcPct val="160000"/>
              </a:lnSpc>
            </a:pPr>
            <a:r>
              <a:rPr lang="en-US" sz="2200" dirty="0">
                <a:latin typeface="Times New Roman" panose="02020603050405020304" pitchFamily="18" charset="0"/>
                <a:ea typeface="+mn-lt"/>
                <a:cs typeface="Times New Roman" panose="02020603050405020304" pitchFamily="18" charset="0"/>
                <a:sym typeface="+mn-ea"/>
              </a:rPr>
              <a:t>Scalability</a:t>
            </a:r>
          </a:p>
          <a:p>
            <a:pPr algn="just">
              <a:lnSpc>
                <a:spcPct val="160000"/>
              </a:lnSpc>
            </a:pPr>
            <a:r>
              <a:rPr lang="en-US" sz="2200" dirty="0">
                <a:latin typeface="Times New Roman" panose="02020603050405020304" pitchFamily="18" charset="0"/>
                <a:ea typeface="+mn-lt"/>
                <a:cs typeface="Times New Roman" panose="02020603050405020304" pitchFamily="18" charset="0"/>
              </a:rPr>
              <a:t>User Interface</a:t>
            </a:r>
          </a:p>
          <a:p>
            <a:pPr algn="just">
              <a:lnSpc>
                <a:spcPct val="160000"/>
              </a:lnSpc>
            </a:pPr>
            <a:r>
              <a:rPr lang="en-US" sz="2200" dirty="0">
                <a:latin typeface="Times New Roman" panose="02020603050405020304" pitchFamily="18" charset="0"/>
                <a:ea typeface="+mn-lt"/>
                <a:cs typeface="Times New Roman" panose="02020603050405020304" pitchFamily="18" charset="0"/>
              </a:rPr>
              <a:t>Security</a:t>
            </a:r>
          </a:p>
          <a:p>
            <a:pPr algn="just">
              <a:lnSpc>
                <a:spcPct val="160000"/>
              </a:lnSpc>
            </a:pPr>
            <a:r>
              <a:rPr lang="en-US" sz="2200" dirty="0">
                <a:latin typeface="Times New Roman" panose="02020603050405020304" pitchFamily="18" charset="0"/>
                <a:ea typeface="+mn-lt"/>
                <a:cs typeface="Times New Roman" panose="02020603050405020304" pitchFamily="18" charset="0"/>
                <a:sym typeface="+mn-ea"/>
              </a:rPr>
              <a:t>Multilingual Support </a:t>
            </a:r>
            <a:endParaRPr lang="en-IN" sz="2200" dirty="0">
              <a:latin typeface="Times New Roman" panose="02020603050405020304" pitchFamily="18" charset="0"/>
              <a:cs typeface="Times New Roman" panose="02020603050405020304" pitchFamily="18" charset="0"/>
            </a:endParaRPr>
          </a:p>
          <a:p>
            <a:pPr marL="0" indent="0">
              <a:buNone/>
            </a:pPr>
            <a:endParaRPr lang="en-GB" altLang="en-US" sz="2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524</TotalTime>
  <Words>881</Words>
  <Application>Microsoft Office PowerPoint</Application>
  <PresentationFormat>Widescreen</PresentationFormat>
  <Paragraphs>112</Paragraphs>
  <Slides>20</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PowerPoint Presentation</vt:lpstr>
      <vt:lpstr>CONTENTS</vt:lpstr>
      <vt:lpstr> INTRODUCTION</vt:lpstr>
      <vt:lpstr>EXISTING SYSTEM</vt:lpstr>
      <vt:lpstr>DISADVANTAGES:</vt:lpstr>
      <vt:lpstr>PROPOSED SYSTEM</vt:lpstr>
      <vt:lpstr>  ADVANTAGES</vt:lpstr>
      <vt:lpstr>FUNCTIONAL REQUIREMENTS</vt:lpstr>
      <vt:lpstr>NON-FUNCTIONAL REQUIREMENTS</vt:lpstr>
      <vt:lpstr>MODULES</vt:lpstr>
      <vt:lpstr>TECHNOLOGY STACK AND DEVELOPMENT PHASE</vt:lpstr>
      <vt:lpstr>COMPUTATIONAL RESOURCES</vt:lpstr>
      <vt:lpstr>TECHNICAL  ARCHITECTURE</vt:lpstr>
      <vt:lpstr>SYSTEM ARCHITECTURE</vt:lpstr>
      <vt:lpstr>UML DIAGRAMS</vt:lpstr>
      <vt:lpstr>Class diagram:</vt:lpstr>
      <vt:lpstr>Sequence diagram:</vt:lpstr>
      <vt:lpstr>Activity diagram:</vt:lpstr>
      <vt:lpstr>ER diagram: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it staff</dc:creator>
  <cp:lastModifiedBy>pasupunoor vaishnavi</cp:lastModifiedBy>
  <cp:revision>26</cp:revision>
  <dcterms:created xsi:type="dcterms:W3CDTF">2024-12-05T14:08:00Z</dcterms:created>
  <dcterms:modified xsi:type="dcterms:W3CDTF">2025-04-25T18:05:34Z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9142BE7F75D74293A3C48CF472669E9C_11</vt:lpwstr>
  </property>
  <property fmtid="{D5CDD505-2E9C-101B-9397-08002B2CF9AE}" pid="3" name="KSOProductBuildVer">
    <vt:lpwstr>2057-12.2.0.18639</vt:lpwstr>
  </property>
</Properties>
</file>

<file path=docProps/thumbnail.jpeg>
</file>